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a\Pictures\Kopia%20Konsultacje%20Bud&#380;etu%20Obywatelskiego%20przez%20mieszka&#324;c&#243;wmieszkank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searchdesign\Pictures\Zeszy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Konsultacje%20Bud&#380;etu%20Obywatelskiego%20przez%20mieszka&#324;c&#243;wmieszkank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A3F-44D9-A29D-779BCEBF16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3F-44D9-A29D-779BCEBF16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3F-44D9-A29D-779BCEBF16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3F-44D9-A29D-779BCEBF16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Arkusz2!$F$4:$F$12</c:f>
              <c:strCache>
                <c:ptCount val="9"/>
                <c:pt idx="0">
                  <c:v>Powstanie/remont dróg, chodników, parkingów, ścieżek rowerowych</c:v>
                </c:pt>
                <c:pt idx="1">
                  <c:v>Powstanie/remont miejsc zabaw/rekreacji</c:v>
                </c:pt>
                <c:pt idx="2">
                  <c:v>Powstanie/remont infrastruktury sportowej</c:v>
                </c:pt>
                <c:pt idx="3">
                  <c:v>Doposażenie miejsc związanych z kulturą/oświatą/pomocą społeczną</c:v>
                </c:pt>
                <c:pt idx="4">
                  <c:v>Wzbogacenie oferty kulturalnej</c:v>
                </c:pt>
                <c:pt idx="5">
                  <c:v>Wzbogacenie oferty sportowej</c:v>
                </c:pt>
                <c:pt idx="6">
                  <c:v>Inne </c:v>
                </c:pt>
                <c:pt idx="7">
                  <c:v>Trudno powiedzieć</c:v>
                </c:pt>
                <c:pt idx="8">
                  <c:v>Ochrona zwierząt </c:v>
                </c:pt>
              </c:strCache>
            </c:strRef>
          </c:cat>
          <c:val>
            <c:numRef>
              <c:f>Arkusz2!$G$4:$G$12</c:f>
              <c:numCache>
                <c:formatCode>0</c:formatCode>
                <c:ptCount val="9"/>
                <c:pt idx="0">
                  <c:v>72.137404580152676</c:v>
                </c:pt>
                <c:pt idx="1">
                  <c:v>49.618320610687022</c:v>
                </c:pt>
                <c:pt idx="2">
                  <c:v>40.839694656488504</c:v>
                </c:pt>
                <c:pt idx="3">
                  <c:v>36.259541984732827</c:v>
                </c:pt>
                <c:pt idx="4">
                  <c:v>36.259541984732827</c:v>
                </c:pt>
                <c:pt idx="5">
                  <c:v>35.87786259541982</c:v>
                </c:pt>
                <c:pt idx="6">
                  <c:v>3.4351145038167941</c:v>
                </c:pt>
                <c:pt idx="7">
                  <c:v>2.6717557251908377</c:v>
                </c:pt>
                <c:pt idx="8">
                  <c:v>1.908396946564886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B3-44A1-A93B-F41FCA7F1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198008"/>
        <c:axId val="359196832"/>
      </c:barChart>
      <c:catAx>
        <c:axId val="35919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6832"/>
        <c:crosses val="autoZero"/>
        <c:auto val="1"/>
        <c:lblAlgn val="ctr"/>
        <c:lblOffset val="100"/>
        <c:noMultiLvlLbl val="0"/>
      </c:catAx>
      <c:valAx>
        <c:axId val="35919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Arkusz2!$J$1:$J$14</c:f>
              <c:strCache>
                <c:ptCount val="13"/>
                <c:pt idx="0">
                  <c:v>Media społecznościowe</c:v>
                </c:pt>
                <c:pt idx="1">
                  <c:v>Rodzina/znajomi/sąsiedzi</c:v>
                </c:pt>
                <c:pt idx="2">
                  <c:v>Prasa, w tym elektroniczna</c:v>
                </c:pt>
                <c:pt idx="3">
                  <c:v>Plakaty/ulotki, w tym promujące projekty</c:v>
                </c:pt>
                <c:pt idx="4">
                  <c:v>Strona www.lublin.eu</c:v>
                </c:pt>
                <c:pt idx="5">
                  <c:v>Kościół</c:v>
                </c:pt>
                <c:pt idx="6">
                  <c:v>Przedszkole/Szkoła/uczelnia</c:v>
                </c:pt>
                <c:pt idx="7">
                  <c:v>Radio</c:v>
                </c:pt>
                <c:pt idx="8">
                  <c:v>Spółdzielnia mieszkaniowa</c:v>
                </c:pt>
                <c:pt idx="9">
                  <c:v>Rada dzielnicy</c:v>
                </c:pt>
                <c:pt idx="10">
                  <c:v>Nie pamiętam</c:v>
                </c:pt>
                <c:pt idx="11">
                  <c:v>Telewizja</c:v>
                </c:pt>
                <c:pt idx="12">
                  <c:v>Inne odpowiedzi</c:v>
                </c:pt>
              </c:strCache>
            </c:strRef>
          </c:cat>
          <c:val>
            <c:numRef>
              <c:f>Arkusz2!$K$1:$K$14</c:f>
              <c:numCache>
                <c:formatCode>0</c:formatCode>
                <c:ptCount val="14"/>
                <c:pt idx="0">
                  <c:v>38.675958188153309</c:v>
                </c:pt>
                <c:pt idx="1">
                  <c:v>33.797909407665507</c:v>
                </c:pt>
                <c:pt idx="2">
                  <c:v>33.10104529616725</c:v>
                </c:pt>
                <c:pt idx="3">
                  <c:v>24.390243902439025</c:v>
                </c:pt>
                <c:pt idx="4">
                  <c:v>23.693379790940767</c:v>
                </c:pt>
                <c:pt idx="5">
                  <c:v>10.452961672473867</c:v>
                </c:pt>
                <c:pt idx="6">
                  <c:v>9.4076655052264808</c:v>
                </c:pt>
                <c:pt idx="7">
                  <c:v>8.7108013937282234</c:v>
                </c:pt>
                <c:pt idx="8">
                  <c:v>8.7108013937282234</c:v>
                </c:pt>
                <c:pt idx="9">
                  <c:v>7.3170731707317076</c:v>
                </c:pt>
                <c:pt idx="10">
                  <c:v>5.2264808362369335</c:v>
                </c:pt>
                <c:pt idx="11">
                  <c:v>3.484320557491289</c:v>
                </c:pt>
                <c:pt idx="12">
                  <c:v>2.4390243902439024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2A-4CB8-96D6-E19590EB5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193696"/>
        <c:axId val="359192128"/>
      </c:barChart>
      <c:catAx>
        <c:axId val="3591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2128"/>
        <c:crosses val="autoZero"/>
        <c:auto val="1"/>
        <c:lblAlgn val="ctr"/>
        <c:lblOffset val="100"/>
        <c:noMultiLvlLbl val="0"/>
      </c:catAx>
      <c:valAx>
        <c:axId val="35919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Arkusz1!$D$5:$D$9</c:f>
              <c:strCache>
                <c:ptCount val="5"/>
                <c:pt idx="0">
                  <c:v>Jest bardzo widoczna</c:v>
                </c:pt>
                <c:pt idx="1">
                  <c:v>Jest widoczna</c:v>
                </c:pt>
                <c:pt idx="2">
                  <c:v>Jest średnio widoczna </c:v>
                </c:pt>
                <c:pt idx="3">
                  <c:v>Jest słabo widoczna</c:v>
                </c:pt>
                <c:pt idx="4">
                  <c:v>Jest niewidoczna</c:v>
                </c:pt>
              </c:strCache>
            </c:strRef>
          </c:cat>
          <c:val>
            <c:numRef>
              <c:f>Arkusz1!$E$5:$E$9</c:f>
              <c:numCache>
                <c:formatCode>General</c:formatCode>
                <c:ptCount val="5"/>
                <c:pt idx="0">
                  <c:v>15</c:v>
                </c:pt>
                <c:pt idx="1">
                  <c:v>42</c:v>
                </c:pt>
                <c:pt idx="2">
                  <c:v>27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192912"/>
        <c:axId val="359194480"/>
      </c:barChart>
      <c:catAx>
        <c:axId val="35919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4480"/>
        <c:crosses val="autoZero"/>
        <c:auto val="1"/>
        <c:lblAlgn val="ctr"/>
        <c:lblOffset val="100"/>
        <c:noMultiLvlLbl val="0"/>
      </c:catAx>
      <c:valAx>
        <c:axId val="35919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Arkusz1!$K$7:$K$14</c:f>
              <c:strCache>
                <c:ptCount val="8"/>
                <c:pt idx="0">
                  <c:v>Poniżej 6 lat</c:v>
                </c:pt>
                <c:pt idx="1">
                  <c:v>Od 7 do 14 lat</c:v>
                </c:pt>
                <c:pt idx="2">
                  <c:v>Od 15 do 19 lat</c:v>
                </c:pt>
                <c:pt idx="3">
                  <c:v>Od 20 do 26 lat</c:v>
                </c:pt>
                <c:pt idx="4">
                  <c:v>Od 27 do 40 lat</c:v>
                </c:pt>
                <c:pt idx="5">
                  <c:v>Od 41 do 60 lat</c:v>
                </c:pt>
                <c:pt idx="6">
                  <c:v>Od 61 do 80 lat</c:v>
                </c:pt>
                <c:pt idx="7">
                  <c:v>Poniżej 81 lat</c:v>
                </c:pt>
              </c:strCache>
            </c:strRef>
          </c:cat>
          <c:val>
            <c:numRef>
              <c:f>Arkusz1!$L$7:$L$14</c:f>
              <c:numCache>
                <c:formatCode>0</c:formatCode>
                <c:ptCount val="8"/>
                <c:pt idx="0">
                  <c:v>4.4482999999999997</c:v>
                </c:pt>
                <c:pt idx="1">
                  <c:v>4.8704200000000002</c:v>
                </c:pt>
                <c:pt idx="2">
                  <c:v>3.6949000000000001</c:v>
                </c:pt>
                <c:pt idx="3">
                  <c:v>8.1031300000000002</c:v>
                </c:pt>
                <c:pt idx="4">
                  <c:v>28.573340000000002</c:v>
                </c:pt>
                <c:pt idx="5">
                  <c:v>26.465399999999999</c:v>
                </c:pt>
                <c:pt idx="6">
                  <c:v>21.51483</c:v>
                </c:pt>
                <c:pt idx="7">
                  <c:v>2.3296800000000002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54-49EF-B150-24E458166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193304"/>
        <c:axId val="359194872"/>
      </c:barChart>
      <c:catAx>
        <c:axId val="35919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4872"/>
        <c:crosses val="autoZero"/>
        <c:auto val="1"/>
        <c:lblAlgn val="ctr"/>
        <c:lblOffset val="100"/>
        <c:noMultiLvlLbl val="0"/>
      </c:catAx>
      <c:valAx>
        <c:axId val="35919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3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Arkusz1!$M$1</c:f>
              <c:strCache>
                <c:ptCount val="1"/>
                <c:pt idx="0">
                  <c:v>Zgadzam się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Arkusz1!$L$2:$L$7</c:f>
              <c:strCache>
                <c:ptCount val="6"/>
                <c:pt idx="0">
                  <c:v>Projekty gwarantowane należy kontynuować (Gwarancja dofinansowania projektu inwestycyjnego na terenie dzielnicy do kwoty 150 tys. zł, również w przypadku nie uzyskania odpowiedniej liczby głosów)</c:v>
                </c:pt>
                <c:pt idx="1">
                  <c:v>Głosowanie przez Internet ma jasne zasady</c:v>
                </c:pt>
                <c:pt idx="2">
                  <c:v>Głosowanie przez Internet jest dla Pana/Pani wygodniejsze niż w formie papierowej</c:v>
                </c:pt>
                <c:pt idx="3">
                  <c:v>Dostęp do informacji o projektach był odpowiedni</c:v>
                </c:pt>
                <c:pt idx="4">
                  <c:v>Zapoznałem/zapoznałam się z projektami przed głosowaniem</c:v>
                </c:pt>
                <c:pt idx="5">
                  <c:v>Termin głosowania był odpowiedni</c:v>
                </c:pt>
              </c:strCache>
            </c:strRef>
          </c:cat>
          <c:val>
            <c:numRef>
              <c:f>Arkusz1!$M$2:$M$7</c:f>
              <c:numCache>
                <c:formatCode>General</c:formatCode>
                <c:ptCount val="6"/>
                <c:pt idx="0">
                  <c:v>54</c:v>
                </c:pt>
                <c:pt idx="1">
                  <c:v>72</c:v>
                </c:pt>
                <c:pt idx="2">
                  <c:v>90</c:v>
                </c:pt>
                <c:pt idx="3">
                  <c:v>63</c:v>
                </c:pt>
                <c:pt idx="4">
                  <c:v>91</c:v>
                </c:pt>
                <c:pt idx="5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FC-48A3-8661-DE338027679C}"/>
            </c:ext>
          </c:extLst>
        </c:ser>
        <c:ser>
          <c:idx val="1"/>
          <c:order val="1"/>
          <c:tx>
            <c:strRef>
              <c:f>Arkusz1!$N$1</c:f>
              <c:strCache>
                <c:ptCount val="1"/>
                <c:pt idx="0">
                  <c:v>Średnio się zgadzam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Arkusz1!$L$2:$L$7</c:f>
              <c:strCache>
                <c:ptCount val="6"/>
                <c:pt idx="0">
                  <c:v>Projekty gwarantowane należy kontynuować (Gwarancja dofinansowania projektu inwestycyjnego na terenie dzielnicy do kwoty 150 tys. zł, również w przypadku nie uzyskania odpowiedniej liczby głosów)</c:v>
                </c:pt>
                <c:pt idx="1">
                  <c:v>Głosowanie przez Internet ma jasne zasady</c:v>
                </c:pt>
                <c:pt idx="2">
                  <c:v>Głosowanie przez Internet jest dla Pana/Pani wygodniejsze niż w formie papierowej</c:v>
                </c:pt>
                <c:pt idx="3">
                  <c:v>Dostęp do informacji o projektach był odpowiedni</c:v>
                </c:pt>
                <c:pt idx="4">
                  <c:v>Zapoznałem/zapoznałam się z projektami przed głosowaniem</c:v>
                </c:pt>
                <c:pt idx="5">
                  <c:v>Termin głosowania był odpowiedni</c:v>
                </c:pt>
              </c:strCache>
            </c:strRef>
          </c:cat>
          <c:val>
            <c:numRef>
              <c:f>Arkusz1!$N$2:$N$7</c:f>
              <c:numCache>
                <c:formatCode>General</c:formatCode>
                <c:ptCount val="6"/>
                <c:pt idx="0">
                  <c:v>23</c:v>
                </c:pt>
                <c:pt idx="1">
                  <c:v>21</c:v>
                </c:pt>
                <c:pt idx="2">
                  <c:v>5</c:v>
                </c:pt>
                <c:pt idx="3">
                  <c:v>29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FC-48A3-8661-DE338027679C}"/>
            </c:ext>
          </c:extLst>
        </c:ser>
        <c:ser>
          <c:idx val="2"/>
          <c:order val="2"/>
          <c:tx>
            <c:strRef>
              <c:f>Arkusz1!$O$1</c:f>
              <c:strCache>
                <c:ptCount val="1"/>
                <c:pt idx="0">
                  <c:v>Nie zgadzam się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Arkusz1!$L$2:$L$7</c:f>
              <c:strCache>
                <c:ptCount val="6"/>
                <c:pt idx="0">
                  <c:v>Projekty gwarantowane należy kontynuować (Gwarancja dofinansowania projektu inwestycyjnego na terenie dzielnicy do kwoty 150 tys. zł, również w przypadku nie uzyskania odpowiedniej liczby głosów)</c:v>
                </c:pt>
                <c:pt idx="1">
                  <c:v>Głosowanie przez Internet ma jasne zasady</c:v>
                </c:pt>
                <c:pt idx="2">
                  <c:v>Głosowanie przez Internet jest dla Pana/Pani wygodniejsze niż w formie papierowej</c:v>
                </c:pt>
                <c:pt idx="3">
                  <c:v>Dostęp do informacji o projektach był odpowiedni</c:v>
                </c:pt>
                <c:pt idx="4">
                  <c:v>Zapoznałem/zapoznałam się z projektami przed głosowaniem</c:v>
                </c:pt>
                <c:pt idx="5">
                  <c:v>Termin głosowania był odpowiedni</c:v>
                </c:pt>
              </c:strCache>
            </c:strRef>
          </c:cat>
          <c:val>
            <c:numRef>
              <c:f>Arkusz1!$O$2:$O$7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FC-48A3-8661-DE338027679C}"/>
            </c:ext>
          </c:extLst>
        </c:ser>
        <c:ser>
          <c:idx val="3"/>
          <c:order val="3"/>
          <c:tx>
            <c:strRef>
              <c:f>Arkusz1!$P$1</c:f>
              <c:strCache>
                <c:ptCount val="1"/>
                <c:pt idx="0">
                  <c:v>Trudno powiedzieć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Arkusz1!$L$2:$L$7</c:f>
              <c:strCache>
                <c:ptCount val="6"/>
                <c:pt idx="0">
                  <c:v>Projekty gwarantowane należy kontynuować (Gwarancja dofinansowania projektu inwestycyjnego na terenie dzielnicy do kwoty 150 tys. zł, również w przypadku nie uzyskania odpowiedniej liczby głosów)</c:v>
                </c:pt>
                <c:pt idx="1">
                  <c:v>Głosowanie przez Internet ma jasne zasady</c:v>
                </c:pt>
                <c:pt idx="2">
                  <c:v>Głosowanie przez Internet jest dla Pana/Pani wygodniejsze niż w formie papierowej</c:v>
                </c:pt>
                <c:pt idx="3">
                  <c:v>Dostęp do informacji o projektach był odpowiedni</c:v>
                </c:pt>
                <c:pt idx="4">
                  <c:v>Zapoznałem/zapoznałam się z projektami przed głosowaniem</c:v>
                </c:pt>
                <c:pt idx="5">
                  <c:v>Termin głosowania był odpowiedni</c:v>
                </c:pt>
              </c:strCache>
            </c:strRef>
          </c:cat>
          <c:val>
            <c:numRef>
              <c:f>Arkusz1!$P$2:$P$7</c:f>
              <c:numCache>
                <c:formatCode>General</c:formatCode>
                <c:ptCount val="6"/>
                <c:pt idx="0">
                  <c:v>13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FC-48A3-8661-DE3380276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195656"/>
        <c:axId val="359191344"/>
      </c:barChart>
      <c:catAx>
        <c:axId val="359195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1344"/>
        <c:crosses val="autoZero"/>
        <c:auto val="1"/>
        <c:lblAlgn val="ctr"/>
        <c:lblOffset val="100"/>
        <c:noMultiLvlLbl val="0"/>
      </c:catAx>
      <c:valAx>
        <c:axId val="35919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Arkusz2!$C$6</c:f>
              <c:strCache>
                <c:ptCount val="1"/>
                <c:pt idx="0">
                  <c:v>znam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Arkusz2!$B$7:$B$12</c:f>
              <c:strCache>
                <c:ptCount val="6"/>
                <c:pt idx="0">
                  <c:v>składania projektów do Budżetu Obywatelskiego </c:v>
                </c:pt>
                <c:pt idx="1">
                  <c:v>zasady weryfikacji projektów zatwierdzonych do głosowania </c:v>
                </c:pt>
                <c:pt idx="2">
                  <c:v>zasady głosowania w Budżecie Obywatelskim </c:v>
                </c:pt>
                <c:pt idx="3">
                  <c:v>zasady wyboru projektów do realizacji </c:v>
                </c:pt>
                <c:pt idx="4">
                  <c:v>przebieg realizacji projektów </c:v>
                </c:pt>
                <c:pt idx="5">
                  <c:v>zasady konsultacji Budżetu Obywatelskiego </c:v>
                </c:pt>
              </c:strCache>
            </c:strRef>
          </c:cat>
          <c:val>
            <c:numRef>
              <c:f>Arkusz2!$C$7:$C$12</c:f>
              <c:numCache>
                <c:formatCode>General</c:formatCode>
                <c:ptCount val="6"/>
                <c:pt idx="0">
                  <c:v>34</c:v>
                </c:pt>
                <c:pt idx="1">
                  <c:v>25</c:v>
                </c:pt>
                <c:pt idx="2">
                  <c:v>83</c:v>
                </c:pt>
                <c:pt idx="3">
                  <c:v>48</c:v>
                </c:pt>
                <c:pt idx="4">
                  <c:v>25</c:v>
                </c:pt>
                <c:pt idx="5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13-444A-90ED-20335CE6994A}"/>
            </c:ext>
          </c:extLst>
        </c:ser>
        <c:ser>
          <c:idx val="1"/>
          <c:order val="1"/>
          <c:tx>
            <c:strRef>
              <c:f>Arkusz2!$D$6</c:f>
              <c:strCache>
                <c:ptCount val="1"/>
                <c:pt idx="0">
                  <c:v>trochę znam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Arkusz2!$B$7:$B$12</c:f>
              <c:strCache>
                <c:ptCount val="6"/>
                <c:pt idx="0">
                  <c:v>składania projektów do Budżetu Obywatelskiego </c:v>
                </c:pt>
                <c:pt idx="1">
                  <c:v>zasady weryfikacji projektów zatwierdzonych do głosowania </c:v>
                </c:pt>
                <c:pt idx="2">
                  <c:v>zasady głosowania w Budżecie Obywatelskim </c:v>
                </c:pt>
                <c:pt idx="3">
                  <c:v>zasady wyboru projektów do realizacji </c:v>
                </c:pt>
                <c:pt idx="4">
                  <c:v>przebieg realizacji projektów </c:v>
                </c:pt>
                <c:pt idx="5">
                  <c:v>zasady konsultacji Budżetu Obywatelskiego </c:v>
                </c:pt>
              </c:strCache>
            </c:strRef>
          </c:cat>
          <c:val>
            <c:numRef>
              <c:f>Arkusz2!$D$7:$D$12</c:f>
              <c:numCache>
                <c:formatCode>General</c:formatCode>
                <c:ptCount val="6"/>
                <c:pt idx="0">
                  <c:v>39</c:v>
                </c:pt>
                <c:pt idx="1">
                  <c:v>38</c:v>
                </c:pt>
                <c:pt idx="2">
                  <c:v>14</c:v>
                </c:pt>
                <c:pt idx="3">
                  <c:v>32</c:v>
                </c:pt>
                <c:pt idx="4">
                  <c:v>35</c:v>
                </c:pt>
                <c:pt idx="5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13-444A-90ED-20335CE6994A}"/>
            </c:ext>
          </c:extLst>
        </c:ser>
        <c:ser>
          <c:idx val="2"/>
          <c:order val="2"/>
          <c:tx>
            <c:strRef>
              <c:f>Arkusz2!$E$6</c:f>
              <c:strCache>
                <c:ptCount val="1"/>
                <c:pt idx="0">
                  <c:v>nie znam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Arkusz2!$B$7:$B$12</c:f>
              <c:strCache>
                <c:ptCount val="6"/>
                <c:pt idx="0">
                  <c:v>składania projektów do Budżetu Obywatelskiego </c:v>
                </c:pt>
                <c:pt idx="1">
                  <c:v>zasady weryfikacji projektów zatwierdzonych do głosowania </c:v>
                </c:pt>
                <c:pt idx="2">
                  <c:v>zasady głosowania w Budżecie Obywatelskim </c:v>
                </c:pt>
                <c:pt idx="3">
                  <c:v>zasady wyboru projektów do realizacji </c:v>
                </c:pt>
                <c:pt idx="4">
                  <c:v>przebieg realizacji projektów </c:v>
                </c:pt>
                <c:pt idx="5">
                  <c:v>zasady konsultacji Budżetu Obywatelskiego </c:v>
                </c:pt>
              </c:strCache>
            </c:strRef>
          </c:cat>
          <c:val>
            <c:numRef>
              <c:f>Arkusz2!$E$7:$E$12</c:f>
              <c:numCache>
                <c:formatCode>General</c:formatCode>
                <c:ptCount val="6"/>
                <c:pt idx="0">
                  <c:v>27</c:v>
                </c:pt>
                <c:pt idx="1">
                  <c:v>37</c:v>
                </c:pt>
                <c:pt idx="2">
                  <c:v>3</c:v>
                </c:pt>
                <c:pt idx="3">
                  <c:v>20</c:v>
                </c:pt>
                <c:pt idx="4">
                  <c:v>40</c:v>
                </c:pt>
                <c:pt idx="5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13-444A-90ED-20335CE69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9196048"/>
        <c:axId val="359196440"/>
      </c:barChart>
      <c:catAx>
        <c:axId val="35919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6440"/>
        <c:crosses val="autoZero"/>
        <c:auto val="1"/>
        <c:lblAlgn val="ctr"/>
        <c:lblOffset val="100"/>
        <c:noMultiLvlLbl val="0"/>
      </c:catAx>
      <c:valAx>
        <c:axId val="359196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919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12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07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32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37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12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09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70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43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05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04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9F5754-8CF1-42BF-9CD1-24B2308D3D55}" type="datetimeFigureOut">
              <a:rPr lang="pl-PL" smtClean="0"/>
              <a:t>2018-01-12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ABD01C-B4D9-4BFA-89F9-06A5145B495D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7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36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EWALUACJA BUDŻETU OBYWATELSKIEGO</a:t>
            </a:r>
            <a:endParaRPr kumimoji="0" lang="en-US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Fundacja Teren Otwarty/Lubelska Grupa Badawcza</a:t>
            </a:r>
          </a:p>
          <a:p>
            <a:r>
              <a:rPr lang="pl-PL" dirty="0"/>
              <a:t>Lublin, grudzień 2017</a:t>
            </a:r>
          </a:p>
        </p:txBody>
      </p:sp>
    </p:spTree>
    <p:extLst>
      <p:ext uri="{BB962C8B-B14F-4D97-AF65-F5344CB8AC3E}">
        <p14:creationId xmlns:p14="http://schemas.microsoft.com/office/powerpoint/2010/main" val="218312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3027" y="405113"/>
            <a:ext cx="10058400" cy="950282"/>
          </a:xfrm>
        </p:spPr>
        <p:txBody>
          <a:bodyPr>
            <a:noAutofit/>
          </a:bodyPr>
          <a:lstStyle/>
          <a:p>
            <a:r>
              <a:rPr lang="pl-PL" sz="2400" dirty="0"/>
              <a:t>Skąd Pan/Pani dowiedział/a się o Budżecie Obywatelskim w Lublinie</a:t>
            </a:r>
            <a:r>
              <a:rPr lang="pl-PL" sz="2400" dirty="0" smtClean="0"/>
              <a:t>?, </a:t>
            </a:r>
            <a:r>
              <a:rPr lang="pl-PL" sz="2400" dirty="0"/>
              <a:t>w %, </a:t>
            </a:r>
            <a:r>
              <a:rPr lang="pl-PL" sz="2400" dirty="0" smtClean="0"/>
              <a:t>N=287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68544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26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6963" y="358815"/>
            <a:ext cx="10058400" cy="892408"/>
          </a:xfrm>
        </p:spPr>
        <p:txBody>
          <a:bodyPr>
            <a:noAutofit/>
          </a:bodyPr>
          <a:lstStyle/>
          <a:p>
            <a:r>
              <a:rPr lang="pl-PL" sz="2400" dirty="0" smtClean="0"/>
              <a:t>Jak </a:t>
            </a:r>
            <a:r>
              <a:rPr lang="pl-PL" sz="2400" dirty="0"/>
              <a:t>ocenia Pan/Pani promocję Budżetu Obywatelskiego w Lublinie</a:t>
            </a:r>
            <a:r>
              <a:rPr lang="pl-PL" sz="2400" dirty="0" smtClean="0"/>
              <a:t>?, </a:t>
            </a:r>
            <a:r>
              <a:rPr lang="pl-PL" sz="2400" dirty="0"/>
              <a:t>w %,  N=284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172234"/>
              </p:ext>
            </p:extLst>
          </p:nvPr>
        </p:nvGraphicFramePr>
        <p:xfrm>
          <a:off x="1096963" y="1845734"/>
          <a:ext cx="10058399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489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345463"/>
            <a:ext cx="10058400" cy="892408"/>
          </a:xfrm>
        </p:spPr>
        <p:txBody>
          <a:bodyPr/>
          <a:lstStyle/>
          <a:p>
            <a:r>
              <a:rPr lang="pl-PL" dirty="0"/>
              <a:t>Analiza według edycji BO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89200"/>
              </p:ext>
            </p:extLst>
          </p:nvPr>
        </p:nvGraphicFramePr>
        <p:xfrm>
          <a:off x="914399" y="1440492"/>
          <a:ext cx="10584492" cy="476839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646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6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6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461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34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Edycja BO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złożonych projektów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projektów dopuszczonych do głosowania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Liczba wybranych projektów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 edycja BO 2015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333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233 (70% złożonych projektów)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M: 29, D: 3 (29)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II edycja BO 2016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210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155 (74% złożonych projektów)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M: 19, D: 6 (25)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III edycja BO 2017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171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149 (87% złożonych projektów)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M: 17, D: 6 (23)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IV edycja BO 2018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157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118 (75% złożonych projektów)</a:t>
                      </a:r>
                      <a:endParaRPr lang="pl-P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M: 39, D: 5 (44)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13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9868" y="196179"/>
            <a:ext cx="10058400" cy="969716"/>
          </a:xfrm>
        </p:spPr>
        <p:txBody>
          <a:bodyPr/>
          <a:lstStyle/>
          <a:p>
            <a:r>
              <a:rPr lang="pl-PL" dirty="0"/>
              <a:t>Analiza według edycji BO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35987"/>
              </p:ext>
            </p:extLst>
          </p:nvPr>
        </p:nvGraphicFramePr>
        <p:xfrm>
          <a:off x="1036320" y="1489179"/>
          <a:ext cx="10428110" cy="473647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07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94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37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332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12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Edycja BO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głosujących w  formie papierowej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głosujących w  formie internetowej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Suma głosujących w formie papierowej i internetowej 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1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I edycja BO 2015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19 843 (42% ogółu głosujących)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27 272 (58% ogółu głosujących)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47 115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1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II edycja BO 2016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43 621 (64% ogółu głosujących)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24 405 (36% ogółu głosujących)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68 026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1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III edycja BO 2017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55 721 (76% ogółu głosujących)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17 748 (24% ogółu głosujących)</a:t>
                      </a:r>
                      <a:endParaRPr lang="pl-PL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73 469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1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IV edycja BO 2018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1286 (3% ogółu głosujących)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37 386 (97% ogółu głosujących)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38 672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60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51353"/>
            <a:ext cx="10515600" cy="5525610"/>
          </a:xfrm>
        </p:spPr>
        <p:txBody>
          <a:bodyPr/>
          <a:lstStyle/>
          <a:p>
            <a:pPr marL="0" indent="0">
              <a:buNone/>
            </a:pPr>
            <a:r>
              <a:rPr lang="pl-PL" i="1" dirty="0"/>
              <a:t>Struktura </a:t>
            </a:r>
            <a:r>
              <a:rPr lang="pl-PL" i="1" dirty="0" smtClean="0"/>
              <a:t>wieku, </a:t>
            </a:r>
            <a:r>
              <a:rPr lang="pl-PL" i="1" dirty="0"/>
              <a:t>w %, </a:t>
            </a:r>
            <a:r>
              <a:rPr lang="pl-PL" i="1" dirty="0" smtClean="0"/>
              <a:t>N = </a:t>
            </a:r>
            <a:r>
              <a:rPr lang="pl-PL" i="1" dirty="0"/>
              <a:t>37430</a:t>
            </a:r>
            <a:endParaRPr lang="pl-PL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705341911"/>
              </p:ext>
            </p:extLst>
          </p:nvPr>
        </p:nvGraphicFramePr>
        <p:xfrm>
          <a:off x="838200" y="1290181"/>
          <a:ext cx="10204269" cy="443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954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93511"/>
            <a:ext cx="10058400" cy="698782"/>
          </a:xfrm>
        </p:spPr>
        <p:txBody>
          <a:bodyPr>
            <a:normAutofit/>
          </a:bodyPr>
          <a:lstStyle/>
          <a:p>
            <a:r>
              <a:rPr lang="pl-PL" sz="2400" dirty="0"/>
              <a:t>Czy według Pani/Pana</a:t>
            </a:r>
            <a:r>
              <a:rPr lang="pl-PL" sz="2400" dirty="0" smtClean="0"/>
              <a:t>?, </a:t>
            </a:r>
            <a:r>
              <a:rPr lang="pl-PL" sz="2400" dirty="0"/>
              <a:t>w %, N=287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827576"/>
              </p:ext>
            </p:extLst>
          </p:nvPr>
        </p:nvGraphicFramePr>
        <p:xfrm>
          <a:off x="928511" y="891822"/>
          <a:ext cx="10515600" cy="532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277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Proszę ocenić znajomość Budżetu Obywatelskiego w Lublinie?, w %, N=286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16326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30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rekomendacje – zgłaszanie projektów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Wsparcie na etapie pisania projektów – kosztorys, status nieruchomości</a:t>
            </a:r>
          </a:p>
          <a:p>
            <a:pPr lvl="1"/>
            <a:r>
              <a:rPr lang="pl-PL" dirty="0"/>
              <a:t>Rozszerzony opis – cel, diagnoza potrzeb, klasyfikacja tematyczna</a:t>
            </a:r>
          </a:p>
          <a:p>
            <a:pPr lvl="1"/>
            <a:r>
              <a:rPr lang="pl-PL" dirty="0"/>
              <a:t>Projekty </a:t>
            </a:r>
            <a:r>
              <a:rPr lang="pl-PL" dirty="0" smtClean="0"/>
              <a:t>infrastrukturalne vs miękkie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24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70AA7F-A98B-4CF2-9582-D8DDAFE7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rekomendacje – ocena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9F25ED3-CB95-4EEE-A207-D746B9F8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Przyczyny negatywnej weryfikacji </a:t>
            </a:r>
          </a:p>
          <a:p>
            <a:pPr lvl="1"/>
            <a:r>
              <a:rPr lang="pl-PL" dirty="0"/>
              <a:t>Jasne i transparentne kryteria ocen</a:t>
            </a:r>
          </a:p>
          <a:p>
            <a:pPr lvl="1"/>
            <a:r>
              <a:rPr lang="pl-PL" dirty="0"/>
              <a:t>Opiniowanie przez Rady Dzielnic</a:t>
            </a:r>
          </a:p>
          <a:p>
            <a:pPr lvl="1"/>
            <a:r>
              <a:rPr lang="pl-PL" dirty="0"/>
              <a:t>Informacja zwrotna dla wnioskodawców</a:t>
            </a:r>
          </a:p>
          <a:p>
            <a:pPr lvl="1"/>
            <a:r>
              <a:rPr lang="pl-PL" dirty="0"/>
              <a:t>Strategia miasta i innowacyjność projektów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03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C7BAF0-DA8F-4CEB-B1CD-21CB0810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wnioski - głosowanie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10170D0-9200-421C-8475-4CA4FEE3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Dostęp do punktów do głosowania </a:t>
            </a:r>
          </a:p>
          <a:p>
            <a:pPr lvl="1"/>
            <a:r>
              <a:rPr lang="pl-PL" dirty="0"/>
              <a:t>Unikanie nadużyć w trakcie głosowania </a:t>
            </a:r>
          </a:p>
          <a:p>
            <a:pPr lvl="1"/>
            <a:r>
              <a:rPr lang="pl-PL" dirty="0"/>
              <a:t>Termin</a:t>
            </a:r>
          </a:p>
        </p:txBody>
      </p:sp>
    </p:spTree>
    <p:extLst>
      <p:ext uri="{BB962C8B-B14F-4D97-AF65-F5344CB8AC3E}">
        <p14:creationId xmlns:p14="http://schemas.microsoft.com/office/powerpoint/2010/main" val="102589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Ewaluacja. Metodologia i realizacja </a:t>
            </a:r>
            <a:r>
              <a:rPr lang="pl-PL" dirty="0" smtClean="0"/>
              <a:t>badania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Ewaluacja Budżetu Obywatelskiego 2018 została opracowana na zlecenie Gminy Lublin w ramach umowy o realizację zadania publicznego, o którym mowa w art. 16 ust. 1 i 6 Ustawy z dnia 24 kwietnia 2003 r. o działalności pożytku publicznego i wolontariacie.</a:t>
            </a:r>
          </a:p>
          <a:p>
            <a:endParaRPr lang="pl-PL" dirty="0"/>
          </a:p>
          <a:p>
            <a:r>
              <a:rPr lang="pl-PL" dirty="0"/>
              <a:t>Czas realizacji od 29 listopada do 29 grudnia 2018.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1054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2319C7C-39E4-420B-9096-A204316C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wnioski – realizacja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080909-51F4-4FCB-B6F8-F01BD77C9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Monitoring realizacji</a:t>
            </a:r>
          </a:p>
          <a:p>
            <a:pPr lvl="1"/>
            <a:r>
              <a:rPr lang="pl-PL" dirty="0"/>
              <a:t>Informacja o zaoszczędzonych środkach</a:t>
            </a:r>
          </a:p>
          <a:p>
            <a:pPr lvl="1"/>
            <a:r>
              <a:rPr lang="pl-PL" dirty="0"/>
              <a:t>Kontakt z </a:t>
            </a:r>
            <a:r>
              <a:rPr lang="pl-PL" dirty="0" smtClean="0"/>
              <a:t>autorami/autorkami projektów</a:t>
            </a:r>
            <a:endParaRPr lang="pl-PL" dirty="0"/>
          </a:p>
          <a:p>
            <a:pPr lvl="1"/>
            <a:r>
              <a:rPr lang="pl-PL" dirty="0"/>
              <a:t>Projekty gwarantowane – wysokość finansowa, limit ilości głosów</a:t>
            </a:r>
          </a:p>
        </p:txBody>
      </p:sp>
    </p:spTree>
    <p:extLst>
      <p:ext uri="{BB962C8B-B14F-4D97-AF65-F5344CB8AC3E}">
        <p14:creationId xmlns:p14="http://schemas.microsoft.com/office/powerpoint/2010/main" val="1497557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BD4026BA-38F0-4E93-B0F6-FA2B313A2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Dziękujemy </a:t>
            </a:r>
            <a:r>
              <a:rPr lang="pl-PL" dirty="0"/>
              <a:t>za </a:t>
            </a:r>
            <a:r>
              <a:rPr lang="pl-PL" dirty="0" smtClean="0"/>
              <a:t>uwagę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dirty="0" smtClean="0"/>
              <a:t>Agnieszka Duda-Jastrzębska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Marta Nazaruk-Napora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34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Ewaluacja. Metodologia i realizacja </a:t>
            </a:r>
            <a:r>
              <a:rPr lang="pl-PL" dirty="0" smtClean="0"/>
              <a:t>badania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Cel badania:</a:t>
            </a:r>
          </a:p>
          <a:p>
            <a:pPr lvl="1"/>
            <a:r>
              <a:rPr lang="pl-PL" dirty="0"/>
              <a:t>Celem badania jest zebranie opinii dotyczących zasad Budżetu Obywatelskiego i realizacji w Lublinie. </a:t>
            </a:r>
          </a:p>
          <a:p>
            <a:endParaRPr lang="pl-PL" dirty="0"/>
          </a:p>
          <a:p>
            <a:r>
              <a:rPr lang="pl-PL" dirty="0"/>
              <a:t>Zakres pytań badawczych:</a:t>
            </a:r>
            <a:endParaRPr lang="pl-PL" dirty="0">
              <a:effectLst/>
            </a:endParaRPr>
          </a:p>
          <a:p>
            <a:pPr lvl="1"/>
            <a:r>
              <a:rPr lang="pl-PL" dirty="0"/>
              <a:t>opinie o Budżecie Obywatelskim,</a:t>
            </a:r>
            <a:endParaRPr lang="pl-PL" dirty="0">
              <a:effectLst/>
            </a:endParaRPr>
          </a:p>
          <a:p>
            <a:pPr lvl="1"/>
            <a:r>
              <a:rPr lang="pl-PL" dirty="0"/>
              <a:t>określenie potrzeb mieszkańców miasta,</a:t>
            </a:r>
            <a:endParaRPr lang="pl-PL" dirty="0">
              <a:effectLst/>
            </a:endParaRPr>
          </a:p>
          <a:p>
            <a:pPr lvl="1"/>
            <a:r>
              <a:rPr lang="pl-PL" dirty="0"/>
              <a:t>ocena stopnia znajomości zasad BO,</a:t>
            </a:r>
            <a:endParaRPr lang="pl-PL" dirty="0">
              <a:effectLst/>
            </a:endParaRPr>
          </a:p>
          <a:p>
            <a:pPr lvl="1"/>
            <a:r>
              <a:rPr lang="pl-PL" dirty="0"/>
              <a:t>propozycje zmian procedur BO.</a:t>
            </a:r>
            <a:endParaRPr lang="pl-PL" dirty="0">
              <a:effectLst/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09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Ewaluacja. Metodologia i realizacja badania.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251324"/>
              </p:ext>
            </p:extLst>
          </p:nvPr>
        </p:nvGraphicFramePr>
        <p:xfrm>
          <a:off x="742405" y="1690688"/>
          <a:ext cx="10515600" cy="4646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6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Metoda/narzędzie badawcze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Źródła danych</a:t>
                      </a:r>
                      <a:endParaRPr lang="pl-PL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Analiza danych zastanych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strona internetowa, regulamin, zestawienia danych dotyczących głosujących oraz projektów, opisy propozycji z konsultacji społecznych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Warsztat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Warsztat 2,5 godzinny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Ankieta dla wnioskodawców/wnioskodawczyń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287 ankiety dla mieszkańców/mieszkanek</a:t>
                      </a:r>
                      <a:endParaRPr lang="pl-PL" sz="2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23 ankiety dla wnioskodawców/wnioskodawczyń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Indywidualne wywiady pogłębione IDI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10 wywiadów IDI z wnioskodawcami/wnioskodawczyniami i osobami zaangażowanymi w BO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Obserwacja uczestnicząca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 spotkanie konsultacyjne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66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SC088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2464"/>
            <a:ext cx="12286499" cy="818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SC088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293"/>
            <a:ext cx="6999745" cy="466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SC088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70" y="-315928"/>
            <a:ext cx="352901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5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Opinie o Budżecie Obywatelskim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Według badanych zadaniem Budżetu Obywatelskiego jest:</a:t>
            </a:r>
          </a:p>
          <a:p>
            <a:pPr lvl="1"/>
            <a:r>
              <a:rPr lang="pl-PL" dirty="0"/>
              <a:t>aktywizacja społeczna mieszkańców</a:t>
            </a:r>
            <a:endParaRPr lang="pl-PL" dirty="0">
              <a:effectLst/>
            </a:endParaRPr>
          </a:p>
          <a:p>
            <a:pPr lvl="1"/>
            <a:r>
              <a:rPr lang="pl-PL" dirty="0"/>
              <a:t>ważnym narzędziem zgłaszania realizacji przedsięwzięć nietypowych</a:t>
            </a:r>
            <a:endParaRPr lang="pl-PL" dirty="0">
              <a:effectLst/>
            </a:endParaRPr>
          </a:p>
          <a:p>
            <a:pPr lvl="1"/>
            <a:r>
              <a:rPr lang="pl-PL" dirty="0"/>
              <a:t>narzędziem do strategicznego zarządzania miastem</a:t>
            </a:r>
          </a:p>
          <a:p>
            <a:pPr marL="457200" lvl="1" indent="0">
              <a:buNone/>
            </a:pPr>
            <a:endParaRPr lang="pl-PL" dirty="0">
              <a:effectLst/>
            </a:endParaRPr>
          </a:p>
          <a:p>
            <a:pPr marL="0" indent="0">
              <a:buNone/>
            </a:pPr>
            <a:r>
              <a:rPr lang="pl-PL" sz="2400" dirty="0"/>
              <a:t>“</a:t>
            </a:r>
            <a:r>
              <a:rPr lang="pl-PL" sz="2400" i="1" dirty="0"/>
              <a:t>Jako mieszkaniec Lublina chcę być współuczestnikiem rozwoju miasta. Jeżeli jest taka możliwość, by mieszkańcy wyrazili swoje zdanie na temat inwestycji przydatnych miastu, to uważam to za swego rodzaju obowiązek, a jednocześnie przywilej. Naturalne jest, że w największym stopniu interesują mnie projekty dotyczące dzielnicy, w której mieszkam oraz tych rejonów miasta, w których spędzam czas. Ale również na inne, potrzebne z mojego punktu widzenia projekty dla miasta, zdarzało mi się głosować</a:t>
            </a:r>
            <a:r>
              <a:rPr lang="pl-PL" sz="2400" dirty="0"/>
              <a:t>”.  Wypowiedź z ankiety</a:t>
            </a:r>
          </a:p>
        </p:txBody>
      </p:sp>
    </p:spTree>
    <p:extLst>
      <p:ext uri="{BB962C8B-B14F-4D97-AF65-F5344CB8AC3E}">
        <p14:creationId xmlns:p14="http://schemas.microsoft.com/office/powerpoint/2010/main" val="22984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Diagnoza potrzeb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l-PL" dirty="0"/>
              <a:t>Budżet Obywatelski to odpowiedź na bieżące potrzeby i problemy na poziomie miasta, dzielnicy czy osiedla. </a:t>
            </a:r>
          </a:p>
          <a:p>
            <a:pPr fontAlgn="base"/>
            <a:r>
              <a:rPr lang="pl-PL" dirty="0"/>
              <a:t>Potrzeby rzadko są wprost artykułowane w składanych wnioskach.</a:t>
            </a:r>
          </a:p>
          <a:p>
            <a:pPr fontAlgn="base"/>
            <a:r>
              <a:rPr lang="pl-PL" dirty="0"/>
              <a:t>Potrzeby skupiają się wokół:</a:t>
            </a:r>
          </a:p>
          <a:p>
            <a:pPr lvl="1" fontAlgn="base"/>
            <a:r>
              <a:rPr lang="pl-PL" dirty="0"/>
              <a:t>braków w infrastrukturze drogowej (chodniki, ulice, parkingi, oświetlenie),</a:t>
            </a:r>
          </a:p>
          <a:p>
            <a:pPr lvl="1" fontAlgn="base"/>
            <a:r>
              <a:rPr lang="pl-PL" dirty="0"/>
              <a:t>infrastruktury rekreacyjno-sportowej (ścieżki rowerowe, boiska, place zabaw, ławki)</a:t>
            </a:r>
          </a:p>
          <a:p>
            <a:pPr lvl="1" fontAlgn="base"/>
            <a:r>
              <a:rPr lang="pl-PL" dirty="0"/>
              <a:t>sfery społecznej i </a:t>
            </a:r>
            <a:r>
              <a:rPr lang="pl-PL" dirty="0" smtClean="0"/>
              <a:t>kulturalnej.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869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4871" y="229045"/>
            <a:ext cx="10288929" cy="903983"/>
          </a:xfrm>
        </p:spPr>
        <p:txBody>
          <a:bodyPr>
            <a:normAutofit/>
          </a:bodyPr>
          <a:lstStyle/>
          <a:p>
            <a:r>
              <a:rPr lang="pl-PL" sz="2400" dirty="0"/>
              <a:t>Jakie projekty </a:t>
            </a:r>
            <a:r>
              <a:rPr lang="pl-PL" sz="2400" dirty="0" smtClean="0"/>
              <a:t>Pana/Panią najbardziej interesują</a:t>
            </a:r>
            <a:r>
              <a:rPr lang="pl-PL" sz="2400" dirty="0" smtClean="0"/>
              <a:t>?, w </a:t>
            </a:r>
            <a:r>
              <a:rPr lang="pl-PL" sz="2400" dirty="0"/>
              <a:t>%, </a:t>
            </a:r>
            <a:r>
              <a:rPr lang="pl-PL" sz="2400" dirty="0" smtClean="0"/>
              <a:t>N=287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60420"/>
              </p:ext>
            </p:extLst>
          </p:nvPr>
        </p:nvGraphicFramePr>
        <p:xfrm>
          <a:off x="838200" y="1422400"/>
          <a:ext cx="10515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331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Promocja i edukacja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/>
            <a:r>
              <a:rPr lang="pl-PL" dirty="0"/>
              <a:t>potrzeba działań promocyjnych i informacyjnych</a:t>
            </a:r>
          </a:p>
          <a:p>
            <a:pPr lvl="1" fontAlgn="base"/>
            <a:r>
              <a:rPr lang="pl-PL" dirty="0"/>
              <a:t>zwiększenie nakładów na promocję</a:t>
            </a:r>
          </a:p>
          <a:p>
            <a:pPr lvl="1" fontAlgn="base"/>
            <a:r>
              <a:rPr lang="pl-PL" dirty="0"/>
              <a:t>monitoring projektów</a:t>
            </a:r>
          </a:p>
          <a:p>
            <a:pPr lvl="1" fontAlgn="base"/>
            <a:r>
              <a:rPr lang="pl-PL" dirty="0"/>
              <a:t>ukierunkowanie promocji i edukacji na konkretne grupy odbiorców</a:t>
            </a:r>
          </a:p>
          <a:p>
            <a:pPr lvl="1" fontAlgn="base"/>
            <a:r>
              <a:rPr lang="pl-PL" dirty="0"/>
              <a:t>oznakowanie zrealizowanych projektów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60238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</TotalTime>
  <Words>751</Words>
  <Application>Microsoft Office PowerPoint</Application>
  <PresentationFormat>Panoramiczny</PresentationFormat>
  <Paragraphs>123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Retrospekcja</vt:lpstr>
      <vt:lpstr>EWALUACJA BUDŻETU OBYWATELSKIEGO</vt:lpstr>
      <vt:lpstr>Ewaluacja. Metodologia i realizacja badania</vt:lpstr>
      <vt:lpstr>Ewaluacja. Metodologia i realizacja badania </vt:lpstr>
      <vt:lpstr>Ewaluacja. Metodologia i realizacja badania.</vt:lpstr>
      <vt:lpstr>Prezentacja programu PowerPoint</vt:lpstr>
      <vt:lpstr>Opinie o Budżecie Obywatelskim</vt:lpstr>
      <vt:lpstr>Diagnoza potrzeb</vt:lpstr>
      <vt:lpstr>Jakie projekty Pana/Panią najbardziej interesują?, w %, N=287</vt:lpstr>
      <vt:lpstr>Promocja i edukacja</vt:lpstr>
      <vt:lpstr>Skąd Pan/Pani dowiedział/a się o Budżecie Obywatelskim w Lublinie?, w %, N=287</vt:lpstr>
      <vt:lpstr>Jak ocenia Pan/Pani promocję Budżetu Obywatelskiego w Lublinie?, w %,  N=284</vt:lpstr>
      <vt:lpstr>Analiza według edycji BO</vt:lpstr>
      <vt:lpstr>Analiza według edycji BO</vt:lpstr>
      <vt:lpstr>Prezentacja programu PowerPoint</vt:lpstr>
      <vt:lpstr>Czy według Pani/Pana?, w %, N=287</vt:lpstr>
      <vt:lpstr>Proszę ocenić znajomość Budżetu Obywatelskiego w Lublinie?, w %, N=286 </vt:lpstr>
      <vt:lpstr>Najważniejsze rekomendacje – zgłaszanie projektów</vt:lpstr>
      <vt:lpstr>Najważniejsze rekomendacje – ocena projektów</vt:lpstr>
      <vt:lpstr>Najważniejsze wnioski - głosowanie</vt:lpstr>
      <vt:lpstr>Najważniejsze wnioski – realizacja projektów</vt:lpstr>
      <vt:lpstr>  Dziękujemy za uwagę  Agnieszka Duda-Jastrzębska Marta Nazaruk-Napora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EWALUACJA BUDŻETU OBYWATELSKIEGO</dc:title>
  <dc:creator>Artur</dc:creator>
  <cp:lastModifiedBy>Researchdesign</cp:lastModifiedBy>
  <cp:revision>21</cp:revision>
  <dcterms:created xsi:type="dcterms:W3CDTF">2018-01-10T12:18:51Z</dcterms:created>
  <dcterms:modified xsi:type="dcterms:W3CDTF">2018-01-12T11:44:51Z</dcterms:modified>
</cp:coreProperties>
</file>