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17.jpeg" ContentType="image/jpeg"/>
  <Override PartName="/ppt/media/image3.png" ContentType="image/png"/>
  <Override PartName="/ppt/media/image9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przesunąć slajd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040D296-1D3A-448C-B91F-0B5FBBF24E00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6200" cy="400824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281480" y="10155240"/>
            <a:ext cx="327492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7949F46-26F5-4780-9A3B-675532D27DB8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3" descr="D:\Biuro Partycypacji Społecznej - Grafiki Paweł Batyra\Loga\PNG Kolorowe\LOGO_KONSULTACJE SPOŁECZNE 1.png"/>
          <p:cNvPicPr/>
          <p:nvPr/>
        </p:nvPicPr>
        <p:blipFill>
          <a:blip r:embed="rId1"/>
          <a:srcRect l="0" t="15224" r="13288" b="0"/>
          <a:stretch/>
        </p:blipFill>
        <p:spPr>
          <a:xfrm>
            <a:off x="4511880" y="0"/>
            <a:ext cx="7678440" cy="45622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412400" y="3279600"/>
            <a:ext cx="4678560" cy="298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7b1e59"/>
                </a:solidFill>
                <a:latin typeface="Arial"/>
                <a:ea typeface="DejaVu Sans"/>
              </a:rPr>
              <a:t>Koncepcja aplikacji Miasta Lublin do tytułu Europejskiej Stolicy Młodzieży w 2023 r. 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7b1e59"/>
                </a:solidFill>
                <a:latin typeface="Arial"/>
                <a:ea typeface="DejaVu Sans"/>
              </a:rPr>
              <a:t>RAPORT Z KONSULTACJI SPOŁECZNYCH</a:t>
            </a:r>
            <a:br/>
            <a:r>
              <a:rPr b="0" lang="pl-PL" sz="1400" spc="-1" strike="noStrike">
                <a:solidFill>
                  <a:srgbClr val="7b1e59"/>
                </a:solidFill>
                <a:latin typeface="Arial"/>
                <a:ea typeface="DejaVu Sans"/>
              </a:rPr>
              <a:t>30 maja 2020</a:t>
            </a:r>
            <a:endParaRPr b="0" lang="pl-PL" sz="1400" spc="-1" strike="noStrike">
              <a:latin typeface="Arial"/>
            </a:endParaRPr>
          </a:p>
        </p:txBody>
      </p:sp>
      <p:pic>
        <p:nvPicPr>
          <p:cNvPr id="122" name="Obraz 83" descr=""/>
          <p:cNvPicPr/>
          <p:nvPr/>
        </p:nvPicPr>
        <p:blipFill>
          <a:blip r:embed="rId2"/>
          <a:stretch/>
        </p:blipFill>
        <p:spPr>
          <a:xfrm>
            <a:off x="198720" y="720000"/>
            <a:ext cx="6139440" cy="497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32800" y="1484640"/>
            <a:ext cx="4818240" cy="46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0" y="583200"/>
            <a:ext cx="4481280" cy="106452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OPINIE I POMYSŁY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20120" y="2016000"/>
            <a:ext cx="5338800" cy="444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Tworzenie polityki młodzieżowej, programu aplikacji do ESM w oparciu o ścisłą współpracę z młodzieżą - na bazie jej dokonań, pomysłów, aktywności, przekazanie młodzieży dużej części inicjatywy w ramach ESM,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Skorzystanie z ważnych w skali miasta i kraju zasobów miejsc i osób - Rezerwat Dzikich Dzieci, nowy Skate park, utytułowane osoby zajmujące się profesjonalnie sportem ekstremalnym, instruktorzy sportów ekstremalnych, reaktywacja ważnego i lubianego wydarzenia Sportival,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6264000" y="2129400"/>
            <a:ext cx="5531040" cy="40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Współpraca miasta z różnymi instytucjami realizującymi działania dla młodzieży i z młodzieżą np.: CSK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Integracja środowiska akademickiego i wspólne działania samorządów studenckich z samorządem na poziomie szkół, z Młodzieżową Radą Miasta w wymiarze lubelskim i szerszym, wymiana wiedzy i umiejętności w środowiskach młodych i młodszych liderów i liderów.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Przestrzeń młodzieżowa tworzona przez młodych - współtworzenie przestrzeni na aktywność młodych przy ścisłej współpracy z młodymi w oparciu o faktyczną diagnozę zasobów i potrzeb.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288000" y="2304000"/>
            <a:ext cx="147240" cy="13608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32800" y="1484640"/>
            <a:ext cx="4818240" cy="46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0" y="583200"/>
            <a:ext cx="4481280" cy="106452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OPINIE I POMYSŁY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420120" y="2016000"/>
            <a:ext cx="5338800" cy="41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Uruchomienie/wzmacnianie aktywności młodzieży w dzielnicach, sąsiedzka integracja kooperacja między dzielnicami, współpraca między dzielnicami – współtworzenie tożsamości dzielnic z młodzieżą, nawiązanie i podtrzymywanie dialogu między dzielnicami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Stałe utrzymywanie współpracy i aktywności na rzecz ESM i tworzenia Polityki Młodzieżowej w mieście.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pl-PL" sz="1200" spc="-1" strike="noStrike">
              <a:latin typeface="Arial"/>
            </a:endParaRPr>
          </a:p>
        </p:txBody>
      </p:sp>
      <p:pic>
        <p:nvPicPr>
          <p:cNvPr id="162" name="Obraz 122" descr=""/>
          <p:cNvPicPr/>
          <p:nvPr/>
        </p:nvPicPr>
        <p:blipFill>
          <a:blip r:embed="rId1"/>
          <a:stretch/>
        </p:blipFill>
        <p:spPr>
          <a:xfrm>
            <a:off x="6011640" y="611640"/>
            <a:ext cx="5435280" cy="543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32800" y="1484640"/>
            <a:ext cx="4818240" cy="46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0" y="583200"/>
            <a:ext cx="4481280" cy="106452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OPINIE I POMYSŁY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420120" y="2016000"/>
            <a:ext cx="5338800" cy="41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Potrzeba traktowania młodzieży po partnersku, tworzeni platformy współpracy – miasto – młodzież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Potrzeba spotykania, się rozmawiania o potrzebach, pomysłach młodych ludzi, włączania ich w konsultacje, do współdecydowania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Miasto powinno stwarzać młodzieży możliwości działania i korzystać z potencjału młodzieży, dawać przestrzeń i narzędzia, umiejętności wzmacniające ten potencjał.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6180120" y="2129400"/>
            <a:ext cx="5614920" cy="367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Budzenie aktywności i wzmacnianie aktywności w szkołach, poprzez danie przestrzeni działania, możliwości działania, wzmacnianie osób aktywnych, ułatwienie tworzenia się aktywnych grup i opiekowanie się takimi grupami, realna pomoc i wsparcie własnej aktywności samorządów uczniowskich, tak, żeby mogły one realizować pomysły uczniów i uczennic,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Wydarzenia organizowane przez miasto dla młodzieży muszą być oparte o diagnozę zasobów i potrzeb poszczególnych grup młodzieżowych i współtworzone z młodzieżą, żeby nie tworzyć niedostosowanej, niepotrzebnej oferty,</a:t>
            </a: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88000" y="1944000"/>
            <a:ext cx="5240160" cy="392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Dofinansowanie różnych form spędzania czasu dla dzieci i młodzieży z niepełnosprawnościami, oraz leczenia rehabilitacji dla dzieci i młodzieży z niepełnosprawnościami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Wsparcie rozwijania zainteresowań i pasji promocja w skali miasta dokonań i talentów młodzieży, przestrzeń dla młodzieżowej sztuki etc.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Promocja ciekawych miejsc w różnych częściach Lublina, budowanie tożsamości lokalnej, promocji dzielnic, miejsca zielone, miejsca kultury, sportu, etc.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6541560" y="1944000"/>
            <a:ext cx="4690080" cy="513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Działania lokalne, integracyjne, dające możliwość poznania się na osiedlach, w dzielnicach, uczestnictwa dla młodszej młodzieży samodzielnie, bez kurateli, obstawy rodziców. Umożliwienie realizacji młodzieżowych działań, inicjatyw na poziomie dzielnic – działania z zakresu kultury i sportu i innych obszarów aktywności o wymiarze międzypokoleniowym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•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Działania sportowe dedykowane dla młodzieży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0" y="583200"/>
            <a:ext cx="4481280" cy="106452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OPINIE I POMYSŁY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7b1e5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787320" y="3313440"/>
            <a:ext cx="9141840" cy="23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br/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WNIOSKI I REKOMENDACJE 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172" name="Picture 5" descr="D:\Biuro Partycypacji Społecznej - Grafiki Paweł Batyra\Loga\PNG Białe\Logo.png"/>
          <p:cNvPicPr/>
          <p:nvPr/>
        </p:nvPicPr>
        <p:blipFill>
          <a:blip r:embed="rId1"/>
          <a:srcRect l="24911" t="14884" r="0" b="0"/>
          <a:stretch/>
        </p:blipFill>
        <p:spPr>
          <a:xfrm>
            <a:off x="0" y="0"/>
            <a:ext cx="4415400" cy="303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583200"/>
            <a:ext cx="2936520" cy="57708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WNIOSKI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532800" y="1484640"/>
            <a:ext cx="4818240" cy="46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85840" indent="-284760" algn="just">
              <a:lnSpc>
                <a:spcPct val="120000"/>
              </a:lnSpc>
              <a:buClr>
                <a:srgbClr val="595959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Decentralizacja działań Europejskiej Stolicy Młodzieży (wydarzenia w dzielnicach)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20000"/>
              </a:lnSpc>
              <a:buClr>
                <a:srgbClr val="595959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Działania oddolne, realizowane przez młodych ludzi w ramach programu ESM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20000"/>
              </a:lnSpc>
              <a:buClr>
                <a:srgbClr val="595959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Budowa partnerstw uwzględniających organizacje pozarządowe i młodych ludzi przy podejmowaniu decyzji dotyczących ESM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20000"/>
              </a:lnSpc>
              <a:buClr>
                <a:srgbClr val="595959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Zapewnienie otwartości i przejrzystości procesów w kontekście programu ESM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20000"/>
              </a:lnSpc>
              <a:buClr>
                <a:srgbClr val="595959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Potrzeba stworzenia przestrzeni miejskiej dedykowanej dla młodzieży i współzarządzanej przez młodych ludzi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20000"/>
              </a:lnSpc>
              <a:buClr>
                <a:srgbClr val="595959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Zapewnienie realizacji działań o szerokim spektrum tematycznym (sport, kultura, edukacja pozaformalna, rozrywka)</a:t>
            </a:r>
            <a:endParaRPr b="0" lang="pl-PL" sz="1200" spc="-1" strike="noStrike">
              <a:latin typeface="Arial"/>
            </a:endParaRPr>
          </a:p>
        </p:txBody>
      </p:sp>
      <p:pic>
        <p:nvPicPr>
          <p:cNvPr id="175" name="Obraz 135" descr=""/>
          <p:cNvPicPr/>
          <p:nvPr/>
        </p:nvPicPr>
        <p:blipFill>
          <a:blip r:embed="rId1"/>
          <a:stretch/>
        </p:blipFill>
        <p:spPr>
          <a:xfrm>
            <a:off x="5411880" y="870480"/>
            <a:ext cx="6470640" cy="485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583200"/>
            <a:ext cx="4507920" cy="57708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REKOMENDACJE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69920" y="1484640"/>
            <a:ext cx="4818240" cy="488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Wprowadzenie mechanizmów pełnej przejrzystości procesu aplikacyjnego, poprzez zamieszczenie wniosku online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Włączenie kilku zaproponowanych wydarzeń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Przeprowadzenie dalszych rozmów skierowanych przede wszystkim do młodzieży i organizacji pozarządowych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Powołanie instytucji Ambasadorów Europejskiej Stolicy Młodzieży, włączającej przedstawicieli szerokiego grona interesariuszy w przygotowania i realizację programu oraz promocję ESM</a:t>
            </a:r>
            <a:endParaRPr b="0" lang="pl-PL" sz="12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 przypadku zdobycia tytuły ESM 2023 powołanie ciała doradczego złożonego również z przedstawicieli młodzieży oraz organizacji pozarządowych, wybranych wg przejrzystych zasad i włączonych (jako gremium opiniujące) w proces realizacji ESM.</a:t>
            </a:r>
            <a:endParaRPr b="0" lang="pl-PL" sz="1200" spc="-1" strike="noStrike">
              <a:latin typeface="Arial"/>
            </a:endParaRPr>
          </a:p>
        </p:txBody>
      </p:sp>
      <p:pic>
        <p:nvPicPr>
          <p:cNvPr id="178" name="Obraz 138" descr=""/>
          <p:cNvPicPr/>
          <p:nvPr/>
        </p:nvPicPr>
        <p:blipFill>
          <a:blip r:embed="rId1"/>
          <a:stretch/>
        </p:blipFill>
        <p:spPr>
          <a:xfrm>
            <a:off x="5232240" y="801360"/>
            <a:ext cx="6850440" cy="513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7b1e5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787320" y="3313440"/>
            <a:ext cx="9141840" cy="238536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CO DALEJ?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181" name="Picture 5" descr="D:\Biuro Partycypacji Społecznej - Grafiki Paweł Batyra\Loga\PNG Białe\Logo.png"/>
          <p:cNvPicPr/>
          <p:nvPr/>
        </p:nvPicPr>
        <p:blipFill>
          <a:blip r:embed="rId1"/>
          <a:srcRect l="24911" t="14884" r="0" b="0"/>
          <a:stretch/>
        </p:blipFill>
        <p:spPr>
          <a:xfrm>
            <a:off x="0" y="0"/>
            <a:ext cx="4415400" cy="303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32800" y="1397160"/>
            <a:ext cx="4690080" cy="46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Czerwiec/ lipiec 2020 – druga seria konsultacji aplikacji ESM</a:t>
            </a:r>
            <a:endParaRPr b="0" lang="pl-PL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5 sierpnia 2020 -  Informacja zwrotna wraz z uwagami do aplikacji ze strony European Youth Forum</a:t>
            </a:r>
            <a:endParaRPr b="0" lang="pl-PL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20 września 2020 - wysłanie uzupełnionej/ poprawionej aplikacji</a:t>
            </a:r>
            <a:endParaRPr b="0" lang="pl-PL" sz="12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Listopad 2020 - ogłoszenie zwycięzcy ESM 2023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Informacje na  temat starań Miasta Lublin o tytuł Europejskiej Stolicy Młodzieży można śledzić na profilu facebook: Lublin - Europejska Stolica Młodzieży 2023 - kandydat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0" y="583200"/>
            <a:ext cx="3025440" cy="106452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 DALEJ?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84" name="Obraz 144" descr=""/>
          <p:cNvPicPr/>
          <p:nvPr/>
        </p:nvPicPr>
        <p:blipFill>
          <a:blip r:embed="rId1"/>
          <a:stretch/>
        </p:blipFill>
        <p:spPr>
          <a:xfrm>
            <a:off x="5168520" y="762480"/>
            <a:ext cx="6854400" cy="514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7b1e5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388080" y="488160"/>
            <a:ext cx="11079720" cy="80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INFORMACJE O TYCH KONSULTACJACH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88080" y="1917720"/>
            <a:ext cx="3889080" cy="70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4"/>
          <p:cNvSpPr/>
          <p:nvPr/>
        </p:nvSpPr>
        <p:spPr>
          <a:xfrm>
            <a:off x="388080" y="2025000"/>
            <a:ext cx="61794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2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Arial"/>
                <a:ea typeface="DejaVu Sans"/>
              </a:rPr>
              <a:t>JEDNOSTKA ODPOWIEDZIALNA: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Arial"/>
                <a:ea typeface="DejaVu Sans"/>
              </a:rPr>
              <a:t>Biuro Partycypacji Społecznej URZĘDU MIASTA LUBLIN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7b1e5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1321920" y="3429000"/>
            <a:ext cx="9141840" cy="23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6000" spc="-1" strike="noStrike">
                <a:solidFill>
                  <a:srgbClr val="ffffff"/>
                </a:solidFill>
                <a:latin typeface="Arial"/>
                <a:ea typeface="DejaVu Sans"/>
              </a:rPr>
              <a:t>DZIĘKUJEMY </a:t>
            </a:r>
            <a:br/>
            <a:r>
              <a:rPr b="0" lang="pl-PL" sz="6000" spc="-1" strike="noStrike">
                <a:solidFill>
                  <a:srgbClr val="ffffff"/>
                </a:solidFill>
                <a:latin typeface="Arial"/>
                <a:ea typeface="DejaVu Sans"/>
              </a:rPr>
              <a:t>ZA WSZYSTKIE OPINIE!</a:t>
            </a:r>
            <a:endParaRPr b="0" lang="pl-PL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7b1e5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2" name="Picture 5" descr="D:\Biuro Partycypacji Społecznej - Grafiki Paweł Batyra\Loga\PNG Białe\Logo.png"/>
          <p:cNvPicPr/>
          <p:nvPr/>
        </p:nvPicPr>
        <p:blipFill>
          <a:blip r:embed="rId1"/>
          <a:srcRect l="24911" t="14884" r="0" b="0"/>
          <a:stretch/>
        </p:blipFill>
        <p:spPr>
          <a:xfrm>
            <a:off x="0" y="0"/>
            <a:ext cx="4415400" cy="303984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787320" y="3313440"/>
            <a:ext cx="9141840" cy="23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OPIS AKCJI INFORMACYJNEJ</a:t>
            </a:r>
            <a:endParaRPr b="0" lang="pl-PL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0" y="561600"/>
            <a:ext cx="5238000" cy="106452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AKCJA INFORMACYJNA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88000" y="2088000"/>
            <a:ext cx="5038920" cy="39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Informacje dotyczące konsultacji zostały zamieszczone: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- na stronie internetowej Urzędu Miasta Lublin, BIP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- przesłane mailowo do Radnych Miasta Lublin,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Ciał doradczych Prezydenta Miasta Lublin,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- wysłane do mediów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- przekazane przez Newsletter rozsyłany przez Biuro Partycji Społecznej do organizacji, które zapisały się na Newsletter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- posty na fanpage: Lublin Europejska Stolica Młodzieży 2023 – kandydat, Obywatelski Lublin, Miasto Lublin, Lublin - Miasto Kultury, Lubelska Grupa Badawcza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- przesłane do szkół. </a:t>
            </a:r>
            <a:endParaRPr b="0" lang="pl-PL" sz="1200" spc="-1" strike="noStrike">
              <a:latin typeface="Arial"/>
            </a:endParaRPr>
          </a:p>
        </p:txBody>
      </p:sp>
      <p:pic>
        <p:nvPicPr>
          <p:cNvPr id="196" name="Obraz 156" descr=""/>
          <p:cNvPicPr/>
          <p:nvPr/>
        </p:nvPicPr>
        <p:blipFill>
          <a:blip r:embed="rId1"/>
          <a:stretch/>
        </p:blipFill>
        <p:spPr>
          <a:xfrm>
            <a:off x="5797440" y="1690200"/>
            <a:ext cx="6009480" cy="450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878400" y="3256560"/>
            <a:ext cx="9141840" cy="23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O CO PYTALIŚMY?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126" name="Picture 5" descr="D:\Biuro Partycypacji Społecznej - Grafiki Paweł Batyra\Loga\PNG Białe\Logo.png"/>
          <p:cNvPicPr/>
          <p:nvPr/>
        </p:nvPicPr>
        <p:blipFill>
          <a:blip r:embed="rId2"/>
          <a:srcRect l="24911" t="14884" r="0" b="0"/>
          <a:stretch/>
        </p:blipFill>
        <p:spPr>
          <a:xfrm>
            <a:off x="0" y="0"/>
            <a:ext cx="4415400" cy="303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1233720"/>
            <a:ext cx="5038920" cy="567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Europejska Stolica Młodzieży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(ESM) to tytuł przyznawany przez Europejskie Forum Młodzieży (YFJ) europejskiemu miastu na okres jednego roku.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Celem konkursu jest wzmocnienie pozycji młodych ludzi, zwiększenie ich uczestnictwa w podejmowaniu decyzji oraz wzmocnienie tożsamości europejskiej, ale też zbudowanie zaangażowania mieszkańców miast w oparciu o energię i aktywność młodych ludzi. Jest to również promocja młodej, szeroko pojętej kultury i aktywności młodych ludzi na różnych polach.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Tytuł ESM przyczynił się do zmiany podejścia miast do polityki młodzieżowej oraz kreowania wizerunku miasta przyjaznego młodzieży, wspierającego i zachęcającego młodzież do aktywnego obywatelstwa.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0" y="583200"/>
            <a:ext cx="4569840" cy="57708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WPROWADZENIE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6408720" y="1368000"/>
            <a:ext cx="5398920" cy="520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Tytuł przyczynił się również do wzrostu liczby młodych ludzi zaangażowanych w procesy decyzyjne, dzięki ulepszonym lub nowo opracowanym strukturom współdecydowania oraz uczestnictwa młodzieży.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Lublin znalazł się w ścisłym finale konkursu o tytuł Europejskiej Stolicy Młodzieży 2023. W finałowej trójce obok Lublina są również rosyjski Kazań i rumuńskie Baia Mare. Europejską Stolicą Kultury w 2020 roku jest francuskie Amiens.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Wybrane trzy miasta do 24 maja przygotują szczegółową aplikację, w której przedstawią obszerny program wydarzeń i imprez kulturalnych, społecznych i politycznych związanych z młodzieżą. Zwycięzca zostanie ogłoszony 18 listopada na oficjalnej ceremonii wręczenia nagród, organizowanej przez Klaipeda - Europejską Stolicę Młodzieży 2021.</a:t>
            </a: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88000" y="1090440"/>
            <a:ext cx="4952160" cy="567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br/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 trakcie konsultacji społecznych przedstawione zostały prace związanych ze staraniami Miasta Lublin o tytuł Europejskiej Stolicy Młodzieży w 2023 r.;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Zaprezentowaliśmy ramy konkursu o tytuł Europejskiej Stolicy Młodzieży w 2023 r.;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Chcieliśmy pozyskać opinie mieszkańców i mieszkanek na temat koncepcji aplikacji Miasta Lublin do tytułu Europejskiej Stolicy Młodzieży w 2023 r. oraz pozyskać propozycje wydarzeń wpisujących się w nią.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0" y="583200"/>
            <a:ext cx="4569840" cy="57708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CO PYTALIŚMY?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32" name="Obraz 93" descr=""/>
          <p:cNvPicPr/>
          <p:nvPr/>
        </p:nvPicPr>
        <p:blipFill>
          <a:blip r:embed="rId1"/>
          <a:stretch/>
        </p:blipFill>
        <p:spPr>
          <a:xfrm>
            <a:off x="5400000" y="834480"/>
            <a:ext cx="6758640" cy="506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7b1e5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911880" y="3278160"/>
            <a:ext cx="9141840" cy="23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KALENDARIUM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374080" y="791640"/>
            <a:ext cx="55072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136" name="Picture 5" descr="D:\Biuro Partycypacji Społecznej - Grafiki Paweł Batyra\Loga\PNG Białe\Logo.png"/>
          <p:cNvPicPr/>
          <p:nvPr/>
        </p:nvPicPr>
        <p:blipFill>
          <a:blip r:embed="rId1"/>
          <a:srcRect l="24911" t="14884" r="0" b="0"/>
          <a:stretch/>
        </p:blipFill>
        <p:spPr>
          <a:xfrm>
            <a:off x="0" y="0"/>
            <a:ext cx="4415400" cy="303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310040" y="1995840"/>
            <a:ext cx="147240" cy="15624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1310040" y="2674440"/>
            <a:ext cx="147240" cy="15624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1310040" y="3504600"/>
            <a:ext cx="147240" cy="15624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1310040" y="4493880"/>
            <a:ext cx="147240" cy="15624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5"/>
          <p:cNvSpPr/>
          <p:nvPr/>
        </p:nvSpPr>
        <p:spPr>
          <a:xfrm>
            <a:off x="1846440" y="1918440"/>
            <a:ext cx="535248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start konsultacji społecznych     // 15 kwietnia 2020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1846440" y="2376000"/>
            <a:ext cx="967248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otwarte spotkania konsultacyjne z mieszkańcami i mieszkankami Lublina,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 tym organizacjami  pozarządowymi/ środowiskami  pracującymi z młodzieżą, 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prowadzone z uwagi na stan epidemii za pośrednictwem platformy on-line.                           // 22 kwietnia o godzinie 10 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43" name="CustomShape 7"/>
          <p:cNvSpPr/>
          <p:nvPr/>
        </p:nvSpPr>
        <p:spPr>
          <a:xfrm>
            <a:off x="1846440" y="4344120"/>
            <a:ext cx="741852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przesyłanie opinii mailowo     // od 15 do 30 kwietnia 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1312920" y="5379480"/>
            <a:ext cx="147240" cy="15624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9"/>
          <p:cNvSpPr/>
          <p:nvPr/>
        </p:nvSpPr>
        <p:spPr>
          <a:xfrm>
            <a:off x="1846440" y="5304600"/>
            <a:ext cx="741852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zakończenie konsultacji społecznych     // 30 kwietnia 2020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46" name="CustomShape 10"/>
          <p:cNvSpPr/>
          <p:nvPr/>
        </p:nvSpPr>
        <p:spPr>
          <a:xfrm>
            <a:off x="0" y="583200"/>
            <a:ext cx="4028400" cy="57708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KALENDARIUM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47" name="CustomShape 11"/>
          <p:cNvSpPr/>
          <p:nvPr/>
        </p:nvSpPr>
        <p:spPr>
          <a:xfrm>
            <a:off x="1800000" y="3312000"/>
            <a:ext cx="967248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otwarte spotkania konsultacyjne z mieszkańcami i mieszkankami Lublina,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 szczególności z młodzieżą, prowadzone z uwagi na stan epidemii za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pośrednictwem platformy on-line.                                                                                             // 22 kwietnia o godzinie 14 </a:t>
            </a: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7b1e5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787320" y="3313440"/>
            <a:ext cx="9141840" cy="23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CO USŁYSZELIŚMY? 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150" name="Picture 5" descr="D:\Biuro Partycypacji Społecznej - Grafiki Paweł Batyra\Loga\PNG Białe\Logo.png"/>
          <p:cNvPicPr/>
          <p:nvPr/>
        </p:nvPicPr>
        <p:blipFill>
          <a:blip r:embed="rId1"/>
          <a:srcRect l="24911" t="14884" r="0" b="0"/>
          <a:stretch/>
        </p:blipFill>
        <p:spPr>
          <a:xfrm>
            <a:off x="0" y="0"/>
            <a:ext cx="4415400" cy="303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32800" y="1484640"/>
            <a:ext cx="4907160" cy="46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W konsultacjach wzięło udział ok 100 osób: </a:t>
            </a:r>
            <a:endParaRPr b="0" lang="pl-PL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</a:pPr>
            <a:endParaRPr b="0" lang="pl-PL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</a:pPr>
            <a:r>
              <a:rPr b="0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Dzieci, młodzież ze szkoły podstawowej i średniej, w tym przedstawiciele samorządów uczniowskich, Młodzieżowej Rady Miasta, opiekunka samorządu uczniowskiego, przedstawiciele i przedstawicielki organizacji pozarządowych, grup nieformalnych, środowisk związanych z młodzieżą oraz instytucji.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0" y="583200"/>
            <a:ext cx="3700080" cy="577080"/>
          </a:xfrm>
          <a:prstGeom prst="rect">
            <a:avLst/>
          </a:prstGeom>
          <a:solidFill>
            <a:srgbClr val="7b1e5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UCZESTNICY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53" name="Obraz 114" descr=""/>
          <p:cNvPicPr/>
          <p:nvPr/>
        </p:nvPicPr>
        <p:blipFill>
          <a:blip r:embed="rId1"/>
          <a:stretch/>
        </p:blipFill>
        <p:spPr>
          <a:xfrm>
            <a:off x="5580000" y="1080000"/>
            <a:ext cx="6335280" cy="475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Application>LibreOffice/6.4.0.3$Windows_X86_64 LibreOffice_project/b0a288ab3d2d4774cb44b62f04d5d28733ac6df8</Application>
  <Words>1221</Words>
  <Paragraphs>132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2018-11-06T13:46:31Z</dcterms:created>
  <dc:creator>User</dc:creator>
  <dc:description/>
  <dc:language>pl-PL</dc:language>
  <cp:lastModifiedBy/>
  <dcterms:modified xsi:type="dcterms:W3CDTF">2020-06-03T09:23:13Z</dcterms:modified>
  <cp:revision>26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Niestandardowy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