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3" r:id="rId8"/>
    <p:sldId id="277" r:id="rId9"/>
    <p:sldId id="285" r:id="rId10"/>
    <p:sldId id="279" r:id="rId11"/>
    <p:sldId id="278" r:id="rId12"/>
    <p:sldId id="265" r:id="rId13"/>
    <p:sldId id="280" r:id="rId14"/>
    <p:sldId id="281" r:id="rId15"/>
    <p:sldId id="282" r:id="rId16"/>
    <p:sldId id="267" r:id="rId17"/>
    <p:sldId id="269" r:id="rId18"/>
    <p:sldId id="274" r:id="rId19"/>
    <p:sldId id="272" r:id="rId20"/>
    <p:sldId id="275" r:id="rId21"/>
    <p:sldId id="273" r:id="rId22"/>
    <p:sldId id="276" r:id="rId23"/>
    <p:sldId id="286" r:id="rId24"/>
    <p:sldId id="287" r:id="rId25"/>
    <p:sldId id="289" r:id="rId26"/>
    <p:sldId id="284" r:id="rId27"/>
    <p:sldId id="288" r:id="rId28"/>
    <p:sldId id="290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283" r:id="rId4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228" autoAdjust="0"/>
    <p:restoredTop sz="94660"/>
  </p:normalViewPr>
  <p:slideViewPr>
    <p:cSldViewPr snapToGrid="0">
      <p:cViewPr varScale="1">
        <p:scale>
          <a:sx n="79" d="100"/>
          <a:sy n="79" d="100"/>
        </p:scale>
        <p:origin x="-22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Researchdesign\Documents\Baza%20W&#261;w&#243;z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Researchdesign\Documents\Baza%20W&#261;w&#243;z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500" b="1" i="0" u="none" strike="noStrike" baseline="0" dirty="0">
                <a:effectLst/>
              </a:rPr>
              <a:t>Wąwóz jaki jest teraz:</a:t>
            </a:r>
            <a:r>
              <a:rPr lang="pl-PL" sz="2500" b="0" i="0" u="none" strike="noStrike" baseline="0" dirty="0">
                <a:effectLst/>
              </a:rPr>
              <a:t> (w%, N-39</a:t>
            </a:r>
            <a:r>
              <a:rPr lang="pl-PL" sz="2000" b="0" i="0" u="none" strike="noStrike" baseline="0" dirty="0">
                <a:effectLst/>
              </a:rPr>
              <a:t>)</a:t>
            </a:r>
            <a:endParaRPr lang="pl-PL" sz="2000" dirty="0"/>
          </a:p>
        </c:rich>
      </c:tx>
      <c:layout>
        <c:manualLayout>
          <c:xMode val="edge"/>
          <c:yMode val="edge"/>
          <c:x val="0.39684782608695668"/>
          <c:y val="4.3779637435657742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2.290958195442962E-2"/>
          <c:y val="0.14744981888329536"/>
          <c:w val="0.95776674654798588"/>
          <c:h val="0.65400435452267813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Arkusz2!$K$5:$K$9</c:f>
              <c:strCache>
                <c:ptCount val="5"/>
                <c:pt idx="0">
                  <c:v>Zupełnie mi się nie podoba</c:v>
                </c:pt>
                <c:pt idx="1">
                  <c:v>Nie podoba mi się ‘</c:v>
                </c:pt>
                <c:pt idx="2">
                  <c:v>Średnio mi się podoba</c:v>
                </c:pt>
                <c:pt idx="3">
                  <c:v>Podoba się</c:v>
                </c:pt>
                <c:pt idx="4">
                  <c:v>Bardzo mi się podoba</c:v>
                </c:pt>
              </c:strCache>
            </c:strRef>
          </c:cat>
          <c:val>
            <c:numRef>
              <c:f>Arkusz2!$L$5:$L$9</c:f>
              <c:numCache>
                <c:formatCode>0</c:formatCode>
                <c:ptCount val="5"/>
                <c:pt idx="0">
                  <c:v>5.1282051282051286</c:v>
                </c:pt>
                <c:pt idx="1">
                  <c:v>12.820512820512821</c:v>
                </c:pt>
                <c:pt idx="2">
                  <c:v>28.205128205128183</c:v>
                </c:pt>
                <c:pt idx="3">
                  <c:v>35.897435897435912</c:v>
                </c:pt>
                <c:pt idx="4">
                  <c:v>17.948717948717924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88-438A-A306-73FF992A80DA}"/>
            </c:ext>
          </c:extLst>
        </c:ser>
        <c:gapWidth val="219"/>
        <c:overlap val="-27"/>
        <c:axId val="62487936"/>
        <c:axId val="64091264"/>
      </c:barChart>
      <c:catAx>
        <c:axId val="624879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4091264"/>
        <c:crosses val="autoZero"/>
        <c:auto val="1"/>
        <c:lblAlgn val="ctr"/>
        <c:lblOffset val="100"/>
      </c:catAx>
      <c:valAx>
        <c:axId val="640912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2487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500" dirty="0"/>
              <a:t>Jakim miejscem powinien być Wąwóz? (w</a:t>
            </a:r>
            <a:r>
              <a:rPr lang="pl-PL" sz="2500" baseline="0" dirty="0"/>
              <a:t> %, N=44</a:t>
            </a:r>
            <a:r>
              <a:rPr lang="pl-PL" baseline="0" dirty="0"/>
              <a:t>)</a:t>
            </a:r>
            <a:r>
              <a:rPr lang="pl-PL" dirty="0"/>
              <a:t> </a:t>
            </a:r>
          </a:p>
        </c:rich>
      </c:tx>
      <c:layout>
        <c:manualLayout>
          <c:xMode val="edge"/>
          <c:yMode val="edge"/>
          <c:x val="0.21851921071193897"/>
          <c:y val="1.2053201121422238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Arkusz2!$J$50:$J$63</c:f>
              <c:strCache>
                <c:ptCount val="14"/>
                <c:pt idx="0">
                  <c:v>z ławeczkami/siedzeniami</c:v>
                </c:pt>
                <c:pt idx="1">
                  <c:v>z koszami na śmieci</c:v>
                </c:pt>
                <c:pt idx="2">
                  <c:v>z wygodnymi zejściami do wąwozu</c:v>
                </c:pt>
                <c:pt idx="3">
                  <c:v>z utwardzonymi miejscami do spacerowania</c:v>
                </c:pt>
                <c:pt idx="4">
                  <c:v>z tabliczkami edukacyjnymi np. nauka przyrody</c:v>
                </c:pt>
                <c:pt idx="5">
                  <c:v>z oświetleniem</c:v>
                </c:pt>
                <c:pt idx="6">
                  <c:v>z uporządkowaną zielenią, ale bez znacznych zmian</c:v>
                </c:pt>
                <c:pt idx="7">
                  <c:v>z nowymi nasadzeniami roślin</c:v>
                </c:pt>
                <c:pt idx="8">
                  <c:v>z monitoringiem</c:v>
                </c:pt>
                <c:pt idx="9">
                  <c:v>z miejscami do uprawiania sportu np. siłownia</c:v>
                </c:pt>
                <c:pt idx="10">
                  <c:v>z placem zabaw</c:v>
                </c:pt>
                <c:pt idx="11">
                  <c:v>z miejscami do wybiegu dla psów</c:v>
                </c:pt>
                <c:pt idx="12">
                  <c:v>z miejscem na spotkania np. altaną, grillem</c:v>
                </c:pt>
                <c:pt idx="13">
                  <c:v>takim jaki jest teraz</c:v>
                </c:pt>
              </c:strCache>
            </c:strRef>
          </c:cat>
          <c:val>
            <c:numRef>
              <c:f>Arkusz2!$K$50:$K$63</c:f>
              <c:numCache>
                <c:formatCode>0</c:formatCode>
                <c:ptCount val="14"/>
                <c:pt idx="0">
                  <c:v>70.45</c:v>
                </c:pt>
                <c:pt idx="1">
                  <c:v>70.45</c:v>
                </c:pt>
                <c:pt idx="2">
                  <c:v>70.45</c:v>
                </c:pt>
                <c:pt idx="3">
                  <c:v>61.36</c:v>
                </c:pt>
                <c:pt idx="4">
                  <c:v>61.36</c:v>
                </c:pt>
                <c:pt idx="5">
                  <c:v>56.82</c:v>
                </c:pt>
                <c:pt idx="6">
                  <c:v>54.55</c:v>
                </c:pt>
                <c:pt idx="7">
                  <c:v>50</c:v>
                </c:pt>
                <c:pt idx="8">
                  <c:v>50</c:v>
                </c:pt>
                <c:pt idx="9">
                  <c:v>45.449999999999996</c:v>
                </c:pt>
                <c:pt idx="10">
                  <c:v>40.910000000000004</c:v>
                </c:pt>
                <c:pt idx="11">
                  <c:v>20.45</c:v>
                </c:pt>
                <c:pt idx="12">
                  <c:v>6.8199999999999985</c:v>
                </c:pt>
                <c:pt idx="13">
                  <c:v>4.55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FD-46EB-B091-A29163EACB80}"/>
            </c:ext>
          </c:extLst>
        </c:ser>
        <c:gapWidth val="219"/>
        <c:overlap val="-27"/>
        <c:axId val="65114496"/>
        <c:axId val="65116032"/>
      </c:barChart>
      <c:catAx>
        <c:axId val="6511449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16032"/>
        <c:crosses val="autoZero"/>
        <c:auto val="1"/>
        <c:lblAlgn val="ctr"/>
        <c:lblOffset val="100"/>
      </c:catAx>
      <c:valAx>
        <c:axId val="651160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511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0BC0D1F-BD89-40DA-9F49-608715A08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7B8F24DC-3C93-4041-B0AC-0A1C0DAAA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A885C88-C666-43F4-A65D-8023ECE29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DB787-9213-4D3A-AF48-C5BA930D03D0}" type="datetimeFigureOut">
              <a:rPr lang="pl-PL" smtClean="0"/>
              <a:pPr/>
              <a:t>2019-12-19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71FC1F8-67C1-44D0-BEBA-C0E33A43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170A3BA-2288-4621-A34D-2690C50ED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607-5377-4B07-99E2-EC4710090E0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4228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891A9AB-1F71-4A51-A9F0-2356F1B4A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8E603193-C079-4305-9FB2-E232458055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4913378-985E-4744-8385-A72B12D2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DB787-9213-4D3A-AF48-C5BA930D03D0}" type="datetimeFigureOut">
              <a:rPr lang="pl-PL" smtClean="0"/>
              <a:pPr/>
              <a:t>2019-12-19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C5270274-8EBD-4EF2-8D95-9FC17A135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7E3642E-6E48-48B1-9105-F2FE44A9E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607-5377-4B07-99E2-EC4710090E0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7960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5109DFC-C13E-48FC-A846-DB3EDB6764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7D32378B-148A-45BE-8AF3-87B28CAC3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B92A2AF-A082-4854-A7C0-A9D54B72E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DB787-9213-4D3A-AF48-C5BA930D03D0}" type="datetimeFigureOut">
              <a:rPr lang="pl-PL" smtClean="0"/>
              <a:pPr/>
              <a:t>2019-12-19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44B06C1-F4E9-4B81-B75C-73D1FE1EF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D59F44E-A755-40C3-8C9D-D99BA80C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607-5377-4B07-99E2-EC4710090E0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5937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671BE5A-2A3F-423B-93B4-6A2C926BE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26561AF-5475-4698-B61E-862DB01F8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D3DDDE0-A7BF-427D-AA29-F079853B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DB787-9213-4D3A-AF48-C5BA930D03D0}" type="datetimeFigureOut">
              <a:rPr lang="pl-PL" smtClean="0"/>
              <a:pPr/>
              <a:t>2019-12-19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DBE86DA-5202-4C4F-8CF5-A74DA208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28A1699-3B8F-4108-97EE-94EAECAF5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607-5377-4B07-99E2-EC4710090E0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7812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23393A6-9C5C-4CE9-9AF5-B92BD11BB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C53FD8F-EF7E-4BBE-BD3C-A3EC43CE0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29E2EB3-C556-4F9A-A6F1-0005DC8F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DB787-9213-4D3A-AF48-C5BA930D03D0}" type="datetimeFigureOut">
              <a:rPr lang="pl-PL" smtClean="0"/>
              <a:pPr/>
              <a:t>2019-12-19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3B59A28-CB25-49BA-ABCF-1C1AA306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A787781-1B58-488A-85B3-957CFD5CF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607-5377-4B07-99E2-EC4710090E0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8867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F547730-4F7F-4788-80A9-02F6A432E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84FFB6E-447E-4597-BB93-79C66B039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09612B85-67BE-4CBB-A5BF-2397CA239B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C8889BB-30D6-474C-B5AB-927EACA36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DB787-9213-4D3A-AF48-C5BA930D03D0}" type="datetimeFigureOut">
              <a:rPr lang="pl-PL" smtClean="0"/>
              <a:pPr/>
              <a:t>2019-12-19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235763C-FAB6-4BA4-807F-77DF26CA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75911298-C982-476F-983A-D1CA58643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607-5377-4B07-99E2-EC4710090E0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7452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46010F2-C204-4F81-AF66-93F8BEC76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8203F63-774E-4FAB-B77D-727C248EA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26C2E49E-97B0-490C-B28A-437594CBB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A9E696EE-CFC0-4521-A7A2-34AE93508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59338B96-2024-41E7-9C35-E39BAFEE83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34B5FF5B-775E-458E-B3A5-E81E1CCFA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DB787-9213-4D3A-AF48-C5BA930D03D0}" type="datetimeFigureOut">
              <a:rPr lang="pl-PL" smtClean="0"/>
              <a:pPr/>
              <a:t>2019-12-19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70731B7F-3879-4BA1-9720-C04134F5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404D9D8F-FA06-409E-B064-42306B338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607-5377-4B07-99E2-EC4710090E0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5322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C16D7B1-064E-428E-9CB5-EDCB742CD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6D7CEB21-C397-4712-BE89-67F2CB18E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DB787-9213-4D3A-AF48-C5BA930D03D0}" type="datetimeFigureOut">
              <a:rPr lang="pl-PL" smtClean="0"/>
              <a:pPr/>
              <a:t>2019-12-19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FDB4C4D-3A91-4267-9D77-5822CECF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7850526B-05FD-4BE5-83FF-EADECFA9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607-5377-4B07-99E2-EC4710090E0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10670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B1C6EF95-5898-42B8-930E-1B3914C7D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DB787-9213-4D3A-AF48-C5BA930D03D0}" type="datetimeFigureOut">
              <a:rPr lang="pl-PL" smtClean="0"/>
              <a:pPr/>
              <a:t>2019-12-19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3CE8E9B4-1E44-4AFD-8F2D-C36AA4A99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DD6459-6397-46BA-B454-EF412FED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607-5377-4B07-99E2-EC4710090E0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9990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51C7BDD-EE37-4A62-AE69-C2055B80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82193E9-E786-47A2-B15B-B7BE268DA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B7C71970-A4F8-4403-81CC-8652FFD0E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B0684A01-5ABE-4886-84AE-AADA8B013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DB787-9213-4D3A-AF48-C5BA930D03D0}" type="datetimeFigureOut">
              <a:rPr lang="pl-PL" smtClean="0"/>
              <a:pPr/>
              <a:t>2019-12-19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5D1CEA44-DA5B-429F-8D5D-D484F17D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E8F4AFBD-07E9-41AB-9F05-9237F87B8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607-5377-4B07-99E2-EC4710090E0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6758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7B92D86-0019-48E6-9A18-A891785A6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BD761715-8ED3-4B6A-AC66-9A56C44F16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A8393C25-0F7D-4A33-9B07-6B0C9766E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6E4FE421-1FFC-461A-BDA3-537EB30A1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DB787-9213-4D3A-AF48-C5BA930D03D0}" type="datetimeFigureOut">
              <a:rPr lang="pl-PL" smtClean="0"/>
              <a:pPr/>
              <a:t>2019-12-19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5E0E9331-E138-4562-AB75-67404EABB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E28B93D5-ACF4-40EF-8FAF-FA4E37E1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26607-5377-4B07-99E2-EC4710090E0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68701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22DDCAED-8ED0-4E5C-B753-8E2D8254D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B8F726D-225D-48C7-8730-E6E9AB9EC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A7FFC3D-202D-482E-8EEA-2AB2EB8E2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DB787-9213-4D3A-AF48-C5BA930D03D0}" type="datetimeFigureOut">
              <a:rPr lang="pl-PL" smtClean="0"/>
              <a:pPr/>
              <a:t>2019-12-19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6009714-23A4-4841-83AF-18B9355E6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874FC40-8B53-4FC8-BEAF-5464E8EB0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26607-5377-4B07-99E2-EC4710090E0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0846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1.pn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konsultacje@lublin.eu" TargetMode="External"/><Relationship Id="rId2" Type="http://schemas.openxmlformats.org/officeDocument/2006/relationships/hyperlink" Target="https://lublin.eu/mieszkancy/partycypacja/zielony-budzet-obywatelsk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svg"/><Relationship Id="rId18" Type="http://schemas.openxmlformats.org/officeDocument/2006/relationships/image" Target="../media/image21.png"/><Relationship Id="rId3" Type="http://schemas.openxmlformats.org/officeDocument/2006/relationships/image" Target="../media/image18.svg"/><Relationship Id="rId21" Type="http://schemas.openxmlformats.org/officeDocument/2006/relationships/image" Target="../media/image36.svg"/><Relationship Id="rId7" Type="http://schemas.openxmlformats.org/officeDocument/2006/relationships/image" Target="../media/image22.svg"/><Relationship Id="rId12" Type="http://schemas.openxmlformats.org/officeDocument/2006/relationships/image" Target="../media/image18.png"/><Relationship Id="rId17" Type="http://schemas.openxmlformats.org/officeDocument/2006/relationships/image" Target="../media/image32.svg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openxmlformats.org/officeDocument/2006/relationships/image" Target="../media/image38.svg"/><Relationship Id="rId10" Type="http://schemas.openxmlformats.org/officeDocument/2006/relationships/image" Target="../media/image17.png"/><Relationship Id="rId19" Type="http://schemas.openxmlformats.org/officeDocument/2006/relationships/image" Target="../media/image34.svg"/><Relationship Id="rId4" Type="http://schemas.openxmlformats.org/officeDocument/2006/relationships/image" Target="../media/image14.png"/><Relationship Id="rId9" Type="http://schemas.openxmlformats.org/officeDocument/2006/relationships/image" Target="../media/image24.svg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F7898D2-DC31-44FD-973F-3F5F786A4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pl-PL"/>
              <a:t>Porozmawiajmy o Wąwozie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877BB4F-7110-48F3-9BD0-F0593368A7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pl-PL" dirty="0"/>
              <a:t>Spotkanie 19 grudnia w ramach Konsultacji Społecznych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E0B6D66-CAA7-4155-B7ED-600D730D5A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913" y="4892933"/>
            <a:ext cx="11389211" cy="119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277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250B9B9E-6A7A-4077-9A6F-FA61814D4E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875" t="15880" r="5955" b="5324"/>
          <a:stretch/>
        </p:blipFill>
        <p:spPr>
          <a:xfrm>
            <a:off x="8518358" y="1"/>
            <a:ext cx="3687216" cy="224952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94FC183-0024-48C7-B333-ED6C31410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Wnioski z wywiadów: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B10806B-3B7E-4B58-A797-217F415DF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b="1" dirty="0"/>
              <a:t>Kwestie dotyczące walorów przyrodniczych </a:t>
            </a:r>
            <a:r>
              <a:rPr lang="pl-PL" b="1" dirty="0" smtClean="0"/>
              <a:t>wąwozu</a:t>
            </a:r>
            <a:endParaRPr lang="pl-PL" b="1" dirty="0"/>
          </a:p>
          <a:p>
            <a:pPr marL="0" indent="0">
              <a:buNone/>
            </a:pPr>
            <a:endParaRPr lang="pl-PL" sz="2200" b="1" dirty="0"/>
          </a:p>
          <a:p>
            <a:pPr marL="0" indent="0" algn="just">
              <a:buNone/>
            </a:pPr>
            <a:r>
              <a:rPr lang="pl-PL" sz="2200" dirty="0" smtClean="0"/>
              <a:t>Wąwóz </a:t>
            </a:r>
            <a:r>
              <a:rPr lang="pl-PL" sz="2200" dirty="0"/>
              <a:t>to </a:t>
            </a:r>
            <a:r>
              <a:rPr lang="pl-PL" sz="2200" dirty="0" smtClean="0"/>
              <a:t> doskonałe miejsce </a:t>
            </a:r>
            <a:r>
              <a:rPr lang="pl-PL" sz="2200" dirty="0"/>
              <a:t>dla trasy edukacyjnej podkreślającej </a:t>
            </a:r>
            <a:r>
              <a:rPr lang="pl-PL" sz="2200" dirty="0" smtClean="0">
                <a:solidFill>
                  <a:schemeClr val="accent6"/>
                </a:solidFill>
              </a:rPr>
              <a:t>bioróżnorodność </a:t>
            </a:r>
            <a:r>
              <a:rPr lang="pl-PL" sz="2200" dirty="0">
                <a:solidFill>
                  <a:schemeClr val="accent6"/>
                </a:solidFill>
              </a:rPr>
              <a:t>przyrody.</a:t>
            </a:r>
          </a:p>
          <a:p>
            <a:pPr marL="0" indent="0" algn="just">
              <a:buNone/>
            </a:pPr>
            <a:endParaRPr lang="pl-PL" sz="2200" dirty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r>
              <a:rPr lang="pl-PL" sz="2200" dirty="0" smtClean="0">
                <a:solidFill>
                  <a:schemeClr val="accent6"/>
                </a:solidFill>
              </a:rPr>
              <a:t>Mieszkańcy. </a:t>
            </a:r>
            <a:r>
              <a:rPr lang="pl-PL" sz="2200" dirty="0" smtClean="0"/>
              <a:t>Cenią </a:t>
            </a:r>
            <a:r>
              <a:rPr lang="pl-PL" sz="2200" dirty="0"/>
              <a:t>spokój i dziką przyrodę Małego Wąwozu. Jeśli dopuszczają zmiany, to mało ingerujące w obecny charakter </a:t>
            </a:r>
            <a:r>
              <a:rPr lang="pl-PL" sz="2200" dirty="0" smtClean="0"/>
              <a:t>miejsca.</a:t>
            </a:r>
            <a:endParaRPr lang="pl-PL" sz="2200" dirty="0"/>
          </a:p>
          <a:p>
            <a:pPr marL="0" indent="0" algn="just">
              <a:buNone/>
            </a:pPr>
            <a:endParaRPr lang="pl-PL" sz="2200" dirty="0"/>
          </a:p>
          <a:p>
            <a:pPr marL="0" indent="0" algn="just">
              <a:buNone/>
            </a:pPr>
            <a:r>
              <a:rPr lang="pl-PL" sz="2200" dirty="0">
                <a:solidFill>
                  <a:schemeClr val="accent6"/>
                </a:solidFill>
              </a:rPr>
              <a:t>Zieleń.</a:t>
            </a:r>
            <a:r>
              <a:rPr lang="pl-PL" sz="2200" dirty="0"/>
              <a:t> Należy zadbać o obecną, </a:t>
            </a:r>
            <a:r>
              <a:rPr lang="pl-PL" sz="2200" dirty="0" smtClean="0"/>
              <a:t>wykonać niezbędne cięcia sanitarne i pielęgnacyjne istniejących drzew i krzewów. Uzupełnienie miejscowe nowymi nasadzeniami w formie zielni niskiej. </a:t>
            </a:r>
          </a:p>
          <a:p>
            <a:pPr marL="0" indent="0" algn="just">
              <a:buNone/>
            </a:pPr>
            <a:endParaRPr lang="pl-PL" sz="2200" dirty="0"/>
          </a:p>
          <a:p>
            <a:pPr marL="0" indent="0" algn="just">
              <a:buNone/>
            </a:pPr>
            <a:r>
              <a:rPr lang="pl-PL" sz="2200" dirty="0">
                <a:solidFill>
                  <a:schemeClr val="accent6"/>
                </a:solidFill>
              </a:rPr>
              <a:t>Strefa </a:t>
            </a:r>
            <a:r>
              <a:rPr lang="pl-PL" sz="2200" dirty="0" smtClean="0">
                <a:solidFill>
                  <a:schemeClr val="accent6"/>
                </a:solidFill>
              </a:rPr>
              <a:t>ciszy, strefa przyrody. </a:t>
            </a:r>
            <a:r>
              <a:rPr lang="pl-PL" sz="2200" dirty="0"/>
              <a:t>Potrzeba utrzymania </a:t>
            </a:r>
            <a:r>
              <a:rPr lang="pl-PL" sz="2200" dirty="0" smtClean="0"/>
              <a:t>atmosfery spokoju </a:t>
            </a:r>
            <a:r>
              <a:rPr lang="pl-PL" sz="2200" dirty="0"/>
              <a:t>i dzikiej </a:t>
            </a:r>
            <a:r>
              <a:rPr lang="pl-PL" sz="2200" dirty="0" smtClean="0"/>
              <a:t>przyrody.</a:t>
            </a:r>
            <a:endParaRPr lang="pl-PL" sz="2200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Grafika 4" descr="Insekt pod lupą">
            <a:extLst>
              <a:ext uri="{FF2B5EF4-FFF2-40B4-BE49-F238E27FC236}">
                <a16:creationId xmlns:a16="http://schemas.microsoft.com/office/drawing/2014/main" xmlns="" id="{A94CD8FF-3D60-49FB-B80B-0E1B0DA1D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709" y="16906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138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94FC183-0024-48C7-B333-ED6C31410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Wnioski z wywiadów: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B10806B-3B7E-4B58-A797-217F415DF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/>
              <a:t>Ewentualna nowa infrastruktura:</a:t>
            </a:r>
          </a:p>
          <a:p>
            <a:pPr algn="just"/>
            <a:r>
              <a:rPr lang="pl-PL" dirty="0">
                <a:solidFill>
                  <a:schemeClr val="accent6"/>
                </a:solidFill>
              </a:rPr>
              <a:t>Oświetlenie. </a:t>
            </a:r>
            <a:r>
              <a:rPr lang="pl-PL" dirty="0"/>
              <a:t>Wszyscy wskazują potrzebę oświetlenia okolic schodów (bezpieczeństwo), niektórzy także możliwość punktowego oświetlenia </a:t>
            </a:r>
            <a:r>
              <a:rPr lang="pl-PL" dirty="0" smtClean="0"/>
              <a:t>wąwozu.</a:t>
            </a:r>
            <a:endParaRPr lang="pl-PL" dirty="0"/>
          </a:p>
          <a:p>
            <a:pPr algn="just"/>
            <a:r>
              <a:rPr lang="pl-PL" dirty="0"/>
              <a:t> </a:t>
            </a:r>
            <a:r>
              <a:rPr lang="pl-PL" dirty="0">
                <a:solidFill>
                  <a:schemeClr val="accent6"/>
                </a:solidFill>
              </a:rPr>
              <a:t>Ławki. </a:t>
            </a:r>
            <a:r>
              <a:rPr lang="pl-PL" dirty="0"/>
              <a:t>Wśród rozmówców większość była przychylna ławkom, ale w miejscach dobrze widocznych, jasnych, aby nie kusiły amatorów alkoholu. Propozycja ławek połączonych ze stolikami, meblami do leżenia.</a:t>
            </a:r>
          </a:p>
          <a:p>
            <a:pPr algn="just"/>
            <a:r>
              <a:rPr lang="pl-PL" dirty="0">
                <a:solidFill>
                  <a:schemeClr val="accent6"/>
                </a:solidFill>
              </a:rPr>
              <a:t>Przygodowy zabaw dla dzieci, </a:t>
            </a:r>
            <a:r>
              <a:rPr lang="pl-PL" dirty="0" err="1">
                <a:solidFill>
                  <a:schemeClr val="accent6"/>
                </a:solidFill>
              </a:rPr>
              <a:t>kalistenika</a:t>
            </a:r>
            <a:r>
              <a:rPr lang="pl-PL" dirty="0">
                <a:solidFill>
                  <a:schemeClr val="accent6"/>
                </a:solidFill>
              </a:rPr>
              <a:t> dla młodzieży i ścieżka zdrowia dla </a:t>
            </a:r>
            <a:r>
              <a:rPr lang="pl-PL" dirty="0" smtClean="0">
                <a:solidFill>
                  <a:schemeClr val="accent6"/>
                </a:solidFill>
              </a:rPr>
              <a:t>starszych.</a:t>
            </a:r>
            <a:r>
              <a:rPr lang="pl-PL" dirty="0" smtClean="0"/>
              <a:t> </a:t>
            </a:r>
            <a:r>
              <a:rPr lang="pl-PL" dirty="0"/>
              <a:t>M</a:t>
            </a:r>
            <a:r>
              <a:rPr lang="pl-PL" dirty="0" smtClean="0"/>
              <a:t>inimalistyczne </a:t>
            </a:r>
            <a:r>
              <a:rPr lang="pl-PL" dirty="0"/>
              <a:t>i wykonane tylko z naturalnych budulców, bez niszczenia przyrody w trakcie budowy/ </a:t>
            </a:r>
            <a:r>
              <a:rPr lang="pl-PL" dirty="0" smtClean="0"/>
              <a:t>montażu.</a:t>
            </a:r>
            <a:endParaRPr lang="pl-PL" dirty="0"/>
          </a:p>
          <a:p>
            <a:endParaRPr lang="pl-PL" dirty="0"/>
          </a:p>
        </p:txBody>
      </p:sp>
      <p:pic>
        <p:nvPicPr>
          <p:cNvPr id="5" name="Grafika 4" descr="Młot pneumatyczny">
            <a:extLst>
              <a:ext uri="{FF2B5EF4-FFF2-40B4-BE49-F238E27FC236}">
                <a16:creationId xmlns:a16="http://schemas.microsoft.com/office/drawing/2014/main" xmlns="" id="{15F58547-943D-4CFB-89CD-701761329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16906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654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osoba, zewnętrzne, trawa, stojące&#10;&#10;Opis wygenerowany automatycznie">
            <a:extLst>
              <a:ext uri="{FF2B5EF4-FFF2-40B4-BE49-F238E27FC236}">
                <a16:creationId xmlns:a16="http://schemas.microsoft.com/office/drawing/2014/main" xmlns="" id="{5114D23D-77BF-4B75-8D66-D4053C196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1" r="-2" b="-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607B98-7700-4DC9-8BE8-A876255F9C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202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E846B3E-0AE7-420C-9DB5-AC17CC75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Wnioski z ankiet: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DF81B711-36B9-4420-B376-DD1179F554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9068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97592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xmlns="" id="{2A00FA1B-0ACC-493F-9403-0C7C28C83829}"/>
              </a:ext>
            </a:extLst>
          </p:cNvPr>
          <p:cNvGraphicFramePr/>
          <p:nvPr/>
        </p:nvGraphicFramePr>
        <p:xfrm>
          <a:off x="204951" y="173421"/>
          <a:ext cx="11776841" cy="6321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81365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5119AA-6D5D-4432-82CD-AA174D8D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39552" cy="315912"/>
          </a:xfrm>
        </p:spPr>
        <p:txBody>
          <a:bodyPr>
            <a:normAutofit fontScale="90000"/>
          </a:bodyPr>
          <a:lstStyle/>
          <a:p>
            <a:r>
              <a:rPr lang="pl-PL" dirty="0"/>
              <a:t>Wnioski z ankiet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FF404B2-5DA3-444F-9DFF-37ADA3ABA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1" y="914400"/>
            <a:ext cx="10723179" cy="5262563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pl-PL" sz="5300" dirty="0"/>
              <a:t>użytkownikami są osoby w średnim wieku od 31 lat do 45 lat,</a:t>
            </a:r>
          </a:p>
          <a:p>
            <a:pPr lvl="0" algn="just"/>
            <a:r>
              <a:rPr lang="pl-PL" sz="5300" dirty="0"/>
              <a:t>z terenu korzystają przede wszystkim osoby z okolicy </a:t>
            </a:r>
            <a:r>
              <a:rPr lang="pl-PL" sz="5300" dirty="0" smtClean="0"/>
              <a:t>i pobliskich osiedli,</a:t>
            </a:r>
            <a:endParaRPr lang="pl-PL" sz="5300" dirty="0"/>
          </a:p>
          <a:p>
            <a:pPr lvl="0" algn="just"/>
            <a:r>
              <a:rPr lang="pl-PL" sz="5300" dirty="0"/>
              <a:t>badani mają raczej pozytywny stosunek do przestrzeni Małego Wąwozu,</a:t>
            </a:r>
          </a:p>
          <a:p>
            <a:pPr lvl="0" algn="just"/>
            <a:r>
              <a:rPr lang="pl-PL" sz="5300" dirty="0"/>
              <a:t>dla użytkowników jest to przestrzeń spacerowa i </a:t>
            </a:r>
            <a:r>
              <a:rPr lang="pl-PL" sz="5300" dirty="0" smtClean="0"/>
              <a:t>według Nich brakuje udogodnień związanych z taką formą spędzania czasu wolnego np. ławki, utwardzony ciąg pieszy, miejsca do leżakowania</a:t>
            </a:r>
            <a:endParaRPr lang="pl-PL" sz="5300" dirty="0"/>
          </a:p>
          <a:p>
            <a:pPr lvl="0" algn="just"/>
            <a:r>
              <a:rPr lang="pl-PL" sz="5300" dirty="0"/>
              <a:t>konieczne jest </a:t>
            </a:r>
            <a:r>
              <a:rPr lang="pl-PL" sz="5300" dirty="0" smtClean="0"/>
              <a:t>zadbanie o istniejącą zieleń, ewentualnie wskazanie na wprowadzenie nowych nasadzeń</a:t>
            </a:r>
            <a:endParaRPr lang="pl-PL" sz="5300" dirty="0"/>
          </a:p>
          <a:p>
            <a:pPr lvl="0" algn="just"/>
            <a:r>
              <a:rPr lang="pl-PL" sz="5300" dirty="0"/>
              <a:t>wąwóz jest też ciągiem pieszym łączącym osiedla Piastowskie i Prusa, gdzie brakuje dogodnych zejść/przejść, </a:t>
            </a:r>
          </a:p>
          <a:p>
            <a:pPr lvl="0" algn="just"/>
            <a:r>
              <a:rPr lang="pl-PL" sz="5300" dirty="0"/>
              <a:t>przestrzeń nie koniecznie jest </a:t>
            </a:r>
            <a:r>
              <a:rPr lang="pl-PL" sz="5300" dirty="0" smtClean="0"/>
              <a:t>postrzegana </a:t>
            </a:r>
            <a:r>
              <a:rPr lang="pl-PL" sz="5300" dirty="0"/>
              <a:t>jako miejsce spotkań, gdzie potrzebna byłaby </a:t>
            </a:r>
            <a:r>
              <a:rPr lang="pl-PL" sz="5300" dirty="0" smtClean="0"/>
              <a:t>rozbudowana infrastruktura </a:t>
            </a:r>
            <a:endParaRPr lang="pl-PL" sz="5300" dirty="0"/>
          </a:p>
          <a:p>
            <a:pPr lvl="0" algn="just"/>
            <a:r>
              <a:rPr lang="pl-PL" sz="5300" dirty="0"/>
              <a:t>mieszkańcy i pracownicy okolicznych instytucji wykazują zainteresowanie  punktami obserwacji przyrody, w tym np. tablicami edukacyjnymi, ułatwiającymi rozpoznawanie gatunków ,</a:t>
            </a:r>
          </a:p>
          <a:p>
            <a:pPr lvl="0" algn="just"/>
            <a:r>
              <a:rPr lang="pl-PL" sz="5300" dirty="0"/>
              <a:t>osoby wyprowadzające psy nie chcą specjalnego </a:t>
            </a:r>
            <a:r>
              <a:rPr lang="pl-PL" sz="5300" dirty="0" smtClean="0"/>
              <a:t>wybiegu, ważny </a:t>
            </a:r>
            <a:r>
              <a:rPr lang="pl-PL" sz="5300" dirty="0"/>
              <a:t>jest dostęp do </a:t>
            </a:r>
            <a:r>
              <a:rPr lang="pl-PL" sz="5300" dirty="0" smtClean="0"/>
              <a:t>koszy</a:t>
            </a:r>
            <a:endParaRPr lang="pl-PL" sz="5300" dirty="0"/>
          </a:p>
          <a:p>
            <a:pPr lvl="0" algn="just"/>
            <a:r>
              <a:rPr lang="pl-PL" sz="5300" dirty="0"/>
              <a:t>teren jest postrzegany jako przestrzeń zaciemniona, dlatego potrzeba jest oświetlenia, ale nie ma licznych wskazań dotyczących potrzeby monitoringu, z terenu korzystają przede wszystkim osoby z okolicy czy sąsiadujących osiedli w dzielnicy Rury,</a:t>
            </a:r>
          </a:p>
          <a:p>
            <a:pPr lvl="0" algn="just"/>
            <a:r>
              <a:rPr lang="pl-PL" sz="5300" dirty="0"/>
              <a:t>wąwóz ma być miejscem do wielofunkcyjnego i międzypokoleniowego </a:t>
            </a:r>
            <a:r>
              <a:rPr lang="pl-PL" sz="5300" dirty="0" smtClean="0"/>
              <a:t>wypoczynku w otoczeniu naturalnej przyrody, bez narzucania ściśle określonych aktywności</a:t>
            </a:r>
            <a:endParaRPr lang="pl-PL" sz="53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15734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osoba, mężczyzna, budynek, trzymający&#10;&#10;Opis wygenerowany automatycznie">
            <a:extLst>
              <a:ext uri="{FF2B5EF4-FFF2-40B4-BE49-F238E27FC236}">
                <a16:creationId xmlns:a16="http://schemas.microsoft.com/office/drawing/2014/main" xmlns="" id="{A77767C0-C165-48B8-A743-86FCEB2A83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87" r="24160" b="-5"/>
          <a:stretch/>
        </p:blipFill>
        <p:spPr>
          <a:xfrm>
            <a:off x="5491133" y="286529"/>
            <a:ext cx="2275744" cy="2275744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Obraz 6" descr="Obraz zawierający trawa, zewnętrzne, osoba, stojące&#10;&#10;Opis wygenerowany automatycznie">
            <a:extLst>
              <a:ext uri="{FF2B5EF4-FFF2-40B4-BE49-F238E27FC236}">
                <a16:creationId xmlns:a16="http://schemas.microsoft.com/office/drawing/2014/main" xmlns="" id="{5A10573D-240F-4E4E-A488-273F2F617B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17" r="3133" b="1"/>
          <a:stretch/>
        </p:blipFill>
        <p:spPr>
          <a:xfrm>
            <a:off x="5734231" y="2527224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Obraz 10" descr="Obraz zawierający osoba, roślina, stół, żywność&#10;&#10;Opis wygenerowany automatycznie">
            <a:extLst>
              <a:ext uri="{FF2B5EF4-FFF2-40B4-BE49-F238E27FC236}">
                <a16:creationId xmlns:a16="http://schemas.microsoft.com/office/drawing/2014/main" xmlns="" id="{1F85FD3E-FF53-45B8-A148-28F78790CC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3" r="17430" b="-2"/>
          <a:stretch/>
        </p:blipFill>
        <p:spPr>
          <a:xfrm>
            <a:off x="7786846" y="1"/>
            <a:ext cx="4405154" cy="3776782"/>
          </a:xfrm>
          <a:custGeom>
            <a:avLst/>
            <a:gdLst>
              <a:gd name="connsiteX0" fmla="*/ 279221 w 4405154"/>
              <a:gd name="connsiteY0" fmla="*/ 0 h 3776782"/>
              <a:gd name="connsiteX1" fmla="*/ 4405154 w 4405154"/>
              <a:gd name="connsiteY1" fmla="*/ 0 h 3776782"/>
              <a:gd name="connsiteX2" fmla="*/ 4405154 w 4405154"/>
              <a:gd name="connsiteY2" fmla="*/ 3055054 h 3776782"/>
              <a:gd name="connsiteX3" fmla="*/ 4266200 w 4405154"/>
              <a:gd name="connsiteY3" fmla="*/ 3181344 h 3776782"/>
              <a:gd name="connsiteX4" fmla="*/ 2607554 w 4405154"/>
              <a:gd name="connsiteY4" fmla="*/ 3776782 h 3776782"/>
              <a:gd name="connsiteX5" fmla="*/ 0 w 4405154"/>
              <a:gd name="connsiteY5" fmla="*/ 1169228 h 3776782"/>
              <a:gd name="connsiteX6" fmla="*/ 204915 w 4405154"/>
              <a:gd name="connsiteY6" fmla="*/ 154250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Symbol zastępczy zawartości 4" descr="Obraz zawierający budynek, zewnętrzne, droga, osoby&#10;&#10;Opis wygenerowany automatycznie">
            <a:extLst>
              <a:ext uri="{FF2B5EF4-FFF2-40B4-BE49-F238E27FC236}">
                <a16:creationId xmlns:a16="http://schemas.microsoft.com/office/drawing/2014/main" xmlns="" id="{E7453539-EE07-4067-B42F-EE4F346784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05" r="12654" b="-4"/>
          <a:stretch/>
        </p:blipFill>
        <p:spPr>
          <a:xfrm>
            <a:off x="8738478" y="3917271"/>
            <a:ext cx="3453522" cy="2950205"/>
          </a:xfrm>
          <a:custGeom>
            <a:avLst/>
            <a:gdLst>
              <a:gd name="connsiteX0" fmla="*/ 1901420 w 3453522"/>
              <a:gd name="connsiteY0" fmla="*/ 0 h 2950205"/>
              <a:gd name="connsiteX1" fmla="*/ 3368648 w 3453522"/>
              <a:gd name="connsiteY1" fmla="*/ 691940 h 2950205"/>
              <a:gd name="connsiteX2" fmla="*/ 3453522 w 3453522"/>
              <a:gd name="connsiteY2" fmla="*/ 805440 h 2950205"/>
              <a:gd name="connsiteX3" fmla="*/ 3453522 w 3453522"/>
              <a:gd name="connsiteY3" fmla="*/ 2950205 h 2950205"/>
              <a:gd name="connsiteX4" fmla="*/ 316036 w 3453522"/>
              <a:gd name="connsiteY4" fmla="*/ 2950205 h 2950205"/>
              <a:gd name="connsiteX5" fmla="*/ 229491 w 3453522"/>
              <a:gd name="connsiteY5" fmla="*/ 2807749 h 2950205"/>
              <a:gd name="connsiteX6" fmla="*/ 0 w 3453522"/>
              <a:gd name="connsiteY6" fmla="*/ 1901419 h 2950205"/>
              <a:gd name="connsiteX7" fmla="*/ 1901420 w 3453522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557749F-B943-4D30-8F08-8AA92F25A8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663701-91A5-4A10-8229-A183C79FF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845" y="802955"/>
            <a:ext cx="4283082" cy="1454051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rgbClr val="000000"/>
                </a:solidFill>
              </a:rPr>
              <a:t>Spacery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xmlns="" id="{32A1BA4C-BD49-40C6-93EB-3C5215F52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232" y="2421682"/>
            <a:ext cx="4282740" cy="3639289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pl-PL" sz="2000" dirty="0">
                <a:solidFill>
                  <a:srgbClr val="000000"/>
                </a:solidFill>
              </a:rPr>
              <a:t>Spacery pozwoliły </a:t>
            </a:r>
            <a:r>
              <a:rPr lang="pl-PL" sz="2000" dirty="0" smtClean="0">
                <a:solidFill>
                  <a:srgbClr val="000000"/>
                </a:solidFill>
              </a:rPr>
              <a:t>poznać i docenić bogactwo </a:t>
            </a:r>
            <a:r>
              <a:rPr lang="pl-PL" sz="2000" dirty="0">
                <a:solidFill>
                  <a:srgbClr val="000000"/>
                </a:solidFill>
              </a:rPr>
              <a:t>przyrody w małym wąwozie. Razem z ornitologiem i botaniczką analizowaliśmy </a:t>
            </a:r>
            <a:r>
              <a:rPr lang="pl-PL" sz="2000" dirty="0" smtClean="0">
                <a:solidFill>
                  <a:srgbClr val="000000"/>
                </a:solidFill>
              </a:rPr>
              <a:t>występujące </a:t>
            </a:r>
            <a:r>
              <a:rPr lang="pl-PL" sz="2000" dirty="0">
                <a:solidFill>
                  <a:srgbClr val="000000"/>
                </a:solidFill>
              </a:rPr>
              <a:t>tutaj gatunki. Efekty spacerów w postaci listy gatunków odnaleźć możemy w </a:t>
            </a:r>
            <a:r>
              <a:rPr lang="pl-PL" sz="2000" dirty="0" smtClean="0">
                <a:solidFill>
                  <a:srgbClr val="000000"/>
                </a:solidFill>
              </a:rPr>
              <a:t>publikacji.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31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referencje wawoz\wąwóz schemat - do prezentacj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349857"/>
            <a:ext cx="12194833" cy="6508145"/>
          </a:xfrm>
          <a:prstGeom prst="rect">
            <a:avLst/>
          </a:prstGeom>
          <a:noFill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C179231-FC32-46C8-839E-0293E0003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r>
              <a:rPr lang="pl-PL" dirty="0"/>
              <a:t>Kierunki zagospodarowania // układ stref</a:t>
            </a:r>
          </a:p>
        </p:txBody>
      </p:sp>
    </p:spTree>
    <p:extLst>
      <p:ext uri="{BB962C8B-B14F-4D97-AF65-F5344CB8AC3E}">
        <p14:creationId xmlns:p14="http://schemas.microsoft.com/office/powerpoint/2010/main" xmlns="" val="251476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iedzisko beton.jpg"/>
          <p:cNvPicPr>
            <a:picLocks noChangeAspect="1"/>
          </p:cNvPicPr>
          <p:nvPr/>
        </p:nvPicPr>
        <p:blipFill rotWithShape="1">
          <a:blip r:embed="rId2" cstate="print">
            <a:alphaModFix/>
          </a:blip>
          <a:srcRect l="27238" r="6009" b="-5"/>
          <a:stretch/>
        </p:blipFill>
        <p:spPr>
          <a:xfrm>
            <a:off x="4448399" y="286529"/>
            <a:ext cx="2275744" cy="2275744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Obraz 4" descr="wildwood-plaza-siedziska.jpg"/>
          <p:cNvPicPr>
            <a:picLocks noChangeAspect="1"/>
          </p:cNvPicPr>
          <p:nvPr/>
        </p:nvPicPr>
        <p:blipFill rotWithShape="1">
          <a:blip r:embed="rId3" cstate="print">
            <a:alphaModFix/>
          </a:blip>
          <a:srcRect l="12534" r="12468" b="3"/>
          <a:stretch/>
        </p:blipFill>
        <p:spPr>
          <a:xfrm>
            <a:off x="3125968" y="2527224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Obraz 6" descr="siedzisako naturalne.jpg"/>
          <p:cNvPicPr>
            <a:picLocks noChangeAspect="1"/>
          </p:cNvPicPr>
          <p:nvPr/>
        </p:nvPicPr>
        <p:blipFill rotWithShape="1">
          <a:blip r:embed="rId4" cstate="print">
            <a:alphaModFix/>
          </a:blip>
          <a:srcRect l="4379" r="15903" b="-3"/>
          <a:stretch/>
        </p:blipFill>
        <p:spPr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Obraz 5" descr="kładka siedzisko.jpg"/>
          <p:cNvPicPr>
            <a:picLocks noChangeAspect="1"/>
          </p:cNvPicPr>
          <p:nvPr/>
        </p:nvPicPr>
        <p:blipFill rotWithShape="1">
          <a:blip r:embed="rId5" cstate="print">
            <a:alphaModFix/>
          </a:blip>
          <a:srcRect l="1357" r="20795" b="-4"/>
          <a:stretch/>
        </p:blipFill>
        <p:spPr>
          <a:xfrm>
            <a:off x="20" y="3917271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198BA7A-A80E-4128-8A01-0F5D26B880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29133" y="802955"/>
            <a:ext cx="4266942" cy="1498456"/>
          </a:xfrm>
        </p:spPr>
        <p:txBody>
          <a:bodyPr>
            <a:normAutofit/>
          </a:bodyPr>
          <a:lstStyle/>
          <a:p>
            <a:r>
              <a:rPr lang="pl-PL" sz="3600">
                <a:solidFill>
                  <a:srgbClr val="000000"/>
                </a:solidFill>
              </a:rPr>
              <a:t>Strefa ciszy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25519" y="2421682"/>
            <a:ext cx="4266601" cy="3639289"/>
          </a:xfrm>
        </p:spPr>
        <p:txBody>
          <a:bodyPr anchor="ctr">
            <a:normAutofit/>
          </a:bodyPr>
          <a:lstStyle/>
          <a:p>
            <a:pPr algn="just">
              <a:buNone/>
            </a:pPr>
            <a:r>
              <a:rPr lang="pl-PL" sz="2000" dirty="0">
                <a:solidFill>
                  <a:srgbClr val="000000"/>
                </a:solidFill>
              </a:rPr>
              <a:t>	Strefa w  środkowej części wąwozu zachowująca dotychczasowy leśny charakter z elementami małej architektury: siedziskami, punktami obserwacji przyrody, </a:t>
            </a:r>
            <a:r>
              <a:rPr lang="pl-PL" sz="2000" dirty="0" smtClean="0">
                <a:solidFill>
                  <a:srgbClr val="000000"/>
                </a:solidFill>
              </a:rPr>
              <a:t>poidełkami dla zwierząt.</a:t>
            </a:r>
            <a:endParaRPr lang="pl-PL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trawa, kwiat, zewnętrzne, roślina&#10;&#10;Opis wygenerowany automatycznie">
            <a:extLst>
              <a:ext uri="{FF2B5EF4-FFF2-40B4-BE49-F238E27FC236}">
                <a16:creationId xmlns:a16="http://schemas.microsoft.com/office/drawing/2014/main" xmlns="" id="{50F08783-FE19-4A13-84E3-C48D6697EB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40" r="15010" b="1"/>
          <a:stretch/>
        </p:blipFill>
        <p:spPr>
          <a:xfrm>
            <a:off x="3125967" y="2116715"/>
            <a:ext cx="3726895" cy="3726893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Obraz 4" descr="Obraz zawierający trawa, zewnętrzne, pole, drzewo&#10;&#10;Opis wygenerowany automatycznie">
            <a:extLst>
              <a:ext uri="{FF2B5EF4-FFF2-40B4-BE49-F238E27FC236}">
                <a16:creationId xmlns:a16="http://schemas.microsoft.com/office/drawing/2014/main" xmlns="" id="{5C40C905-089C-471B-BF8F-2D0A181761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68" r="4584" b="-2"/>
          <a:stretch/>
        </p:blipFill>
        <p:spPr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Obraz 10" descr="Obraz zawierający trawa, zewnętrzne, budynek&#10;&#10;Opis wygenerowany automatycznie">
            <a:extLst>
              <a:ext uri="{FF2B5EF4-FFF2-40B4-BE49-F238E27FC236}">
                <a16:creationId xmlns:a16="http://schemas.microsoft.com/office/drawing/2014/main" xmlns="" id="{EF5895B4-D276-426C-8B08-972A19329B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82" r="2418"/>
          <a:stretch/>
        </p:blipFill>
        <p:spPr>
          <a:xfrm>
            <a:off x="20" y="3917273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D257392-088E-4D55-B128-FFD59A895D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38267" y="802955"/>
            <a:ext cx="4333814" cy="1454051"/>
          </a:xfrm>
        </p:spPr>
        <p:txBody>
          <a:bodyPr>
            <a:normAutofit/>
          </a:bodyPr>
          <a:lstStyle/>
          <a:p>
            <a:r>
              <a:rPr lang="pl-PL" sz="3600">
                <a:solidFill>
                  <a:srgbClr val="000000"/>
                </a:solidFill>
              </a:rPr>
              <a:t>Strefa naturalnej łąki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34684" y="2421682"/>
            <a:ext cx="4333468" cy="3639289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pl-PL" sz="2000" dirty="0">
                <a:solidFill>
                  <a:srgbClr val="000000"/>
                </a:solidFill>
              </a:rPr>
              <a:t>	Otwarta przestrzeń łąk kwietnych, trawników ekstensywnych pozwalająca na swobodny spacer, wprowadzająca dodatkowy efekt estetyczny i </a:t>
            </a:r>
            <a:r>
              <a:rPr lang="pl-PL" sz="2000" dirty="0" smtClean="0">
                <a:solidFill>
                  <a:srgbClr val="000000"/>
                </a:solidFill>
              </a:rPr>
              <a:t>zapachowy.</a:t>
            </a:r>
            <a:endParaRPr lang="pl-PL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zewnętrzne, pole, pastwisko&#10;&#10;Opis wygenerowany automatycznie">
            <a:extLst>
              <a:ext uri="{FF2B5EF4-FFF2-40B4-BE49-F238E27FC236}">
                <a16:creationId xmlns:a16="http://schemas.microsoft.com/office/drawing/2014/main" xmlns="" id="{60C1E40F-35C3-4101-A21D-08F1013525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59" b="-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607B98-7700-4DC9-8BE8-A876255F9C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638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twarta przestrzen park2.jpg"/>
          <p:cNvPicPr>
            <a:picLocks noChangeAspect="1"/>
          </p:cNvPicPr>
          <p:nvPr/>
        </p:nvPicPr>
        <p:blipFill rotWithShape="1">
          <a:blip r:embed="rId2" cstate="print">
            <a:alphaModFix/>
          </a:blip>
          <a:srcRect l="14576" r="18675" b="1"/>
          <a:stretch/>
        </p:blipFill>
        <p:spPr>
          <a:xfrm>
            <a:off x="3413281" y="2537496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Obraz 7" descr="otwarta przestrzeń park.jpg"/>
          <p:cNvPicPr>
            <a:picLocks noChangeAspect="1"/>
          </p:cNvPicPr>
          <p:nvPr/>
        </p:nvPicPr>
        <p:blipFill rotWithShape="1">
          <a:blip r:embed="rId3" cstate="print">
            <a:alphaModFix/>
          </a:blip>
          <a:srcRect l="5532" r="15928" b="-2"/>
          <a:stretch/>
        </p:blipFill>
        <p:spPr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Obraz 4" descr="nawierzchnia francja1.jpg"/>
          <p:cNvPicPr>
            <a:picLocks noChangeAspect="1"/>
          </p:cNvPicPr>
          <p:nvPr/>
        </p:nvPicPr>
        <p:blipFill rotWithShape="1">
          <a:blip r:embed="rId4" cstate="print">
            <a:alphaModFix/>
          </a:blip>
          <a:srcRect l="1806" r="20346" b="-4"/>
          <a:stretch/>
        </p:blipFill>
        <p:spPr>
          <a:xfrm>
            <a:off x="20" y="3917273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D257392-088E-4D55-B128-FFD59A895D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38267" y="802955"/>
            <a:ext cx="4333814" cy="1454051"/>
          </a:xfrm>
        </p:spPr>
        <p:txBody>
          <a:bodyPr>
            <a:normAutofit/>
          </a:bodyPr>
          <a:lstStyle/>
          <a:p>
            <a:r>
              <a:rPr lang="pl-PL" sz="3600">
                <a:solidFill>
                  <a:srgbClr val="000000"/>
                </a:solidFill>
              </a:rPr>
              <a:t>Polana śródleśna</a:t>
            </a:r>
          </a:p>
        </p:txBody>
      </p:sp>
      <p:pic>
        <p:nvPicPr>
          <p:cNvPr id="6" name="Symbol zastępczy zawartości 5" descr="Obraz zawierający zewnętrzne, ławka, drewniane, piknik&#10;&#10;Opis wygenerowany automatycznie">
            <a:extLst>
              <a:ext uri="{FF2B5EF4-FFF2-40B4-BE49-F238E27FC236}">
                <a16:creationId xmlns:a16="http://schemas.microsoft.com/office/drawing/2014/main" xmlns="" id="{F17055E0-757F-4B84-8E3D-4C5D85E0C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5539" y="3227341"/>
            <a:ext cx="3316388" cy="3640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scales stilom se.jpg"/>
          <p:cNvPicPr>
            <a:picLocks noChangeAspect="1"/>
          </p:cNvPicPr>
          <p:nvPr/>
        </p:nvPicPr>
        <p:blipFill rotWithShape="1">
          <a:blip r:embed="rId2" cstate="print">
            <a:alphaModFix/>
          </a:blip>
          <a:srcRect r="-6" b="-6"/>
          <a:stretch/>
        </p:blipFill>
        <p:spPr>
          <a:xfrm>
            <a:off x="4448399" y="286529"/>
            <a:ext cx="2275744" cy="2275744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Obraz 6" descr="madrid rio 4.jpg"/>
          <p:cNvPicPr>
            <a:picLocks noChangeAspect="1"/>
          </p:cNvPicPr>
          <p:nvPr/>
        </p:nvPicPr>
        <p:blipFill rotWithShape="1">
          <a:blip r:embed="rId3" cstate="print">
            <a:alphaModFix/>
          </a:blip>
          <a:srcRect l="16751" r="8252" b="3"/>
          <a:stretch/>
        </p:blipFill>
        <p:spPr>
          <a:xfrm>
            <a:off x="3125968" y="2527224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Obraz 4" descr="madrid rio 2.jpg"/>
          <p:cNvPicPr>
            <a:picLocks noChangeAspect="1"/>
          </p:cNvPicPr>
          <p:nvPr/>
        </p:nvPicPr>
        <p:blipFill rotWithShape="1">
          <a:blip r:embed="rId4" cstate="print">
            <a:alphaModFix/>
          </a:blip>
          <a:srcRect l="6834" r="5212" b="-3"/>
          <a:stretch/>
        </p:blipFill>
        <p:spPr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Obraz 10" descr="rekreacja w parku.jpg"/>
          <p:cNvPicPr>
            <a:picLocks noChangeAspect="1"/>
          </p:cNvPicPr>
          <p:nvPr/>
        </p:nvPicPr>
        <p:blipFill rotWithShape="1">
          <a:blip r:embed="rId5" cstate="print">
            <a:alphaModFix/>
          </a:blip>
          <a:srcRect r="22152" b="-4"/>
          <a:stretch/>
        </p:blipFill>
        <p:spPr>
          <a:xfrm>
            <a:off x="20" y="3917271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98BA7A-A80E-4128-8A01-0F5D26B880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29133" y="802955"/>
            <a:ext cx="4266942" cy="1498456"/>
          </a:xfrm>
        </p:spPr>
        <p:txBody>
          <a:bodyPr>
            <a:normAutofit/>
          </a:bodyPr>
          <a:lstStyle/>
          <a:p>
            <a:r>
              <a:rPr lang="pl-PL" sz="3600">
                <a:solidFill>
                  <a:srgbClr val="000000"/>
                </a:solidFill>
              </a:rPr>
              <a:t>Strefa rekreacji i zabawy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25519" y="2421682"/>
            <a:ext cx="4266601" cy="3639289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pl-PL" sz="2000" dirty="0">
                <a:solidFill>
                  <a:srgbClr val="000000"/>
                </a:solidFill>
              </a:rPr>
              <a:t>	Przestrzeń z naturalnym placem zabaw, miejscami do leżakowania, gier i zabaw zespołowych (np. dysk, badminton</a:t>
            </a:r>
            <a:r>
              <a:rPr lang="pl-PL" sz="2000" dirty="0" smtClean="0">
                <a:solidFill>
                  <a:srgbClr val="000000"/>
                </a:solidFill>
              </a:rPr>
              <a:t>).</a:t>
            </a:r>
            <a:endParaRPr lang="pl-PL" sz="2000" dirty="0">
              <a:solidFill>
                <a:srgbClr val="000000"/>
              </a:solidFill>
            </a:endParaRPr>
          </a:p>
          <a:p>
            <a:pPr>
              <a:buNone/>
            </a:pPr>
            <a:endParaRPr lang="pl-PL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kalistenika.jpg"/>
          <p:cNvPicPr>
            <a:picLocks noChangeAspect="1"/>
          </p:cNvPicPr>
          <p:nvPr/>
        </p:nvPicPr>
        <p:blipFill rotWithShape="1">
          <a:blip r:embed="rId2" cstate="print">
            <a:alphaModFix/>
          </a:blip>
          <a:srcRect l="24061" r="19687" b="-4"/>
          <a:stretch/>
        </p:blipFill>
        <p:spPr>
          <a:xfrm>
            <a:off x="4448399" y="286529"/>
            <a:ext cx="2275744" cy="2275744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Obraz 7" descr="joga.jpg"/>
          <p:cNvPicPr>
            <a:picLocks noChangeAspect="1"/>
          </p:cNvPicPr>
          <p:nvPr/>
        </p:nvPicPr>
        <p:blipFill rotWithShape="1">
          <a:blip r:embed="rId3" cstate="print">
            <a:alphaModFix/>
          </a:blip>
          <a:srcRect l="25441" r="7809" b="1"/>
          <a:stretch/>
        </p:blipFill>
        <p:spPr>
          <a:xfrm>
            <a:off x="3125968" y="2527224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Obraz 6" descr="seniorzy ćwicza.jpg"/>
          <p:cNvPicPr>
            <a:picLocks noChangeAspect="1"/>
          </p:cNvPicPr>
          <p:nvPr/>
        </p:nvPicPr>
        <p:blipFill rotWithShape="1">
          <a:blip r:embed="rId4" cstate="print">
            <a:alphaModFix/>
          </a:blip>
          <a:srcRect l="27492" r="20737"/>
          <a:stretch/>
        </p:blipFill>
        <p:spPr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Obraz 5" descr="rodzina ćwiczy.jpg"/>
          <p:cNvPicPr>
            <a:picLocks noChangeAspect="1"/>
          </p:cNvPicPr>
          <p:nvPr/>
        </p:nvPicPr>
        <p:blipFill rotWithShape="1">
          <a:blip r:embed="rId5" cstate="print">
            <a:alphaModFix/>
          </a:blip>
          <a:srcRect l="15976" r="6176" b="-4"/>
          <a:stretch/>
        </p:blipFill>
        <p:spPr>
          <a:xfrm>
            <a:off x="20" y="3917271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98BA7A-A80E-4128-8A01-0F5D26B880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29133" y="802955"/>
            <a:ext cx="4266942" cy="1498456"/>
          </a:xfrm>
        </p:spPr>
        <p:txBody>
          <a:bodyPr>
            <a:normAutofit/>
          </a:bodyPr>
          <a:lstStyle/>
          <a:p>
            <a:r>
              <a:rPr lang="pl-PL" sz="3600">
                <a:solidFill>
                  <a:srgbClr val="000000"/>
                </a:solidFill>
              </a:rPr>
              <a:t>Strefa sportu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20036" y="546128"/>
            <a:ext cx="4266601" cy="3639289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pl-PL" sz="2000" dirty="0">
                <a:solidFill>
                  <a:srgbClr val="000000"/>
                </a:solidFill>
              </a:rPr>
              <a:t>	Otwarta przestrzeń z urządzeniami do ćwiczeń na świeżym </a:t>
            </a:r>
            <a:r>
              <a:rPr lang="pl-PL" sz="2000" dirty="0" smtClean="0">
                <a:solidFill>
                  <a:srgbClr val="000000"/>
                </a:solidFill>
              </a:rPr>
              <a:t>powietrzu.</a:t>
            </a:r>
            <a:endParaRPr lang="pl-PL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F19F1AE-8CA2-4CCE-861B-3D01A334D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Wnioski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po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spotkaniu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30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września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Symbol zastępczy zawartości 16">
            <a:extLst>
              <a:ext uri="{FF2B5EF4-FFF2-40B4-BE49-F238E27FC236}">
                <a16:creationId xmlns:a16="http://schemas.microsoft.com/office/drawing/2014/main" xmlns="" id="{5A8BB41B-750C-488B-8D89-9A734ACB2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307" b="-2"/>
          <a:stretch/>
        </p:blipFill>
        <p:spPr>
          <a:xfrm rot="5400000">
            <a:off x="253519" y="388620"/>
            <a:ext cx="3930978" cy="3794760"/>
          </a:xfrm>
          <a:prstGeom prst="rect">
            <a:avLst/>
          </a:prstGeom>
        </p:spPr>
      </p:pic>
      <p:pic>
        <p:nvPicPr>
          <p:cNvPr id="21" name="Obraz 20" descr="Obraz zawierający tekst&#10;&#10;Opis wygenerowany automatycznie">
            <a:extLst>
              <a:ext uri="{FF2B5EF4-FFF2-40B4-BE49-F238E27FC236}">
                <a16:creationId xmlns:a16="http://schemas.microsoft.com/office/drawing/2014/main" xmlns="" id="{ECDB7DF5-E3C6-4AFF-BA1A-A010DEBE40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307" b="-2"/>
          <a:stretch/>
        </p:blipFill>
        <p:spPr>
          <a:xfrm rot="5400000">
            <a:off x="4130276" y="388620"/>
            <a:ext cx="3930978" cy="3794760"/>
          </a:xfrm>
          <a:prstGeom prst="rect">
            <a:avLst/>
          </a:prstGeom>
        </p:spPr>
      </p:pic>
      <p:pic>
        <p:nvPicPr>
          <p:cNvPr id="19" name="Obraz 18" descr="Obraz zawierający pokryte, pomieszczenie, zasłona&#10;&#10;Opis wygenerowany automatycznie">
            <a:extLst>
              <a:ext uri="{FF2B5EF4-FFF2-40B4-BE49-F238E27FC236}">
                <a16:creationId xmlns:a16="http://schemas.microsoft.com/office/drawing/2014/main" xmlns="" id="{B747E271-B3CA-4EFD-B31B-693404947B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307" b="-2"/>
          <a:stretch/>
        </p:blipFill>
        <p:spPr>
          <a:xfrm rot="5400000">
            <a:off x="8007033" y="388620"/>
            <a:ext cx="3930978" cy="379476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60188E89-AF78-40F6-B787-E9BD9C6256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65C1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787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xmlns="" id="{197C305C-0E98-44D5-A930-21F23CC52F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pomieszczenie&#10;&#10;Opis wygenerowany automatycznie">
            <a:extLst>
              <a:ext uri="{FF2B5EF4-FFF2-40B4-BE49-F238E27FC236}">
                <a16:creationId xmlns:a16="http://schemas.microsoft.com/office/drawing/2014/main" xmlns="" id="{AEE24E46-388B-4C4F-984B-D15144A95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5" name="Symbol zastępczy zawartości 4" descr="Obraz zawierający pomieszczenie&#10;&#10;Opis wygenerowany automatycznie">
            <a:extLst>
              <a:ext uri="{FF2B5EF4-FFF2-40B4-BE49-F238E27FC236}">
                <a16:creationId xmlns:a16="http://schemas.microsoft.com/office/drawing/2014/main" xmlns="" id="{71C8370E-87F2-4E31-8929-46D8E5224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625"/>
          <a:stretch/>
        </p:blipFill>
        <p:spPr>
          <a:xfrm rot="5400000">
            <a:off x="5715000" y="381001"/>
            <a:ext cx="6858000" cy="6096000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xmlns="" id="{A3473CF9-37EB-43E7-89EF-D2D1C53D1D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C177F3A-12F1-45C6-8152-25B83203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Wnioski po spotkaniu 30 września</a:t>
            </a:r>
          </a:p>
        </p:txBody>
      </p: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xmlns="" id="{586B4EF9-43BA-4655-A6FF-1D8E21574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46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729CB7A-86DE-4ECD-A6DA-3320D3666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Wnioski po spotkaniu 30 września</a:t>
            </a:r>
            <a:endParaRPr lang="pl-PL" sz="3200">
              <a:solidFill>
                <a:srgbClr val="FFFFFF"/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23F85E84-6FC3-4CEB-8C3D-B8CD9BA8D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565231" y="1681956"/>
            <a:ext cx="4548188" cy="336867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EFA0A882-C4E9-4F32-B172-362901C90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12418" y="1681956"/>
            <a:ext cx="4548188" cy="33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178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4039CA8-97F8-439B-B726-F43ED3A4B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Główne wnioski po spotkaniu 30 września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ABED187-1F35-4BB9-94CF-61B4D9135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2989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sz="2700" dirty="0"/>
              <a:t>Według planu zagospodarowania pracowni doc. Romualda Dylewskiego, tereny wąwozu oraz przylegającej mu Hali MOSiR miały pełnić funkcje sportowe, wielu mieszkańcom zależy na ich zachowaniu, wprowadzeniu utwardzonej ścieżki dla biegaczy i zachowaniu terenu takiego jakim jest…(dawny trener sportowy sugerował, że można się rozciągać o pieńki drzew</a:t>
            </a:r>
            <a:r>
              <a:rPr lang="pl-PL" sz="2700" dirty="0" smtClean="0"/>
              <a:t>).</a:t>
            </a:r>
            <a:endParaRPr lang="pl-PL" sz="2700" dirty="0"/>
          </a:p>
          <a:p>
            <a:pPr algn="just"/>
            <a:r>
              <a:rPr lang="pl-PL" sz="2700" dirty="0"/>
              <a:t>Proponowane naturalne place zabaw bądź ich elementy mają być pomyślane w sposób ekonomiczny, by realizacja była </a:t>
            </a:r>
            <a:r>
              <a:rPr lang="pl-PL" sz="2700" dirty="0" smtClean="0"/>
              <a:t>możliwa.</a:t>
            </a:r>
            <a:endParaRPr lang="pl-PL" sz="2700" dirty="0"/>
          </a:p>
          <a:p>
            <a:pPr algn="just"/>
            <a:r>
              <a:rPr lang="pl-PL" sz="2700" dirty="0"/>
              <a:t>Wśród kwestii dodatkowych pojawiały się oświetlenie, osuszenie dołu doliny i kwestie bezpiecznych zejść, wielofunkcyjnych siedzisk w tym dla osób starszych, koszy dla </a:t>
            </a:r>
            <a:r>
              <a:rPr lang="pl-PL" sz="2700" dirty="0" smtClean="0"/>
              <a:t>psów.</a:t>
            </a:r>
            <a:endParaRPr lang="pl-PL" sz="2700" dirty="0"/>
          </a:p>
          <a:p>
            <a:pPr algn="just"/>
            <a:r>
              <a:rPr lang="pl-PL" sz="2700" dirty="0"/>
              <a:t>Powracał postulat uprzątnięcia terenu</a:t>
            </a:r>
            <a:r>
              <a:rPr lang="pl-PL" dirty="0"/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B0B4B51-4496-4544-831B-C192898190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46628"/>
            <a:ext cx="11389211" cy="119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535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zewnętrzne, pole, porośnięte trawą&#10;&#10;Opis wygenerowany automatycznie">
            <a:extLst>
              <a:ext uri="{FF2B5EF4-FFF2-40B4-BE49-F238E27FC236}">
                <a16:creationId xmlns:a16="http://schemas.microsoft.com/office/drawing/2014/main" xmlns="" id="{4A372D6D-91ED-4418-8D00-597CC50A0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532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646175"/>
            <a:ext cx="121920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Mały Wąwóz LSM –  Koncepcja Zagospodarowania Terenu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94083" y="2322094"/>
            <a:ext cx="1065997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/>
              <a:t>Mały Wąwóz LSM to teren o wysokiej wartości przyrodniczej. Jest miejscem ogólnodostępnym i naturalnym, gdzie sposób funkcjonowania określają sami mieszkańcy poprzez swe aktywności. Dlatego też bardziej niż spektakularne działania przestrzenne, potrzebna jest wrażliwie stymulowana ewolucja i dobrze zaplanowana „akupunktura” tej przestrzeni, by zachować jej tożsamość i walory. </a:t>
            </a:r>
          </a:p>
          <a:p>
            <a:pPr algn="just"/>
            <a:endParaRPr lang="pl-PL" sz="2400" dirty="0" smtClean="0"/>
          </a:p>
          <a:p>
            <a:r>
              <a:rPr lang="pl-PL" sz="2400" dirty="0" smtClean="0"/>
              <a:t>„Mniej znaczy więcej” - to podejście stało się podstawą założeń projektowych.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646175"/>
            <a:ext cx="121920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Mały Wąwóz LSM –  Koncepcja Zagospodarowania Terenu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94083" y="2322094"/>
            <a:ext cx="106599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/>
              <a:t>Zgodnie z wynikami konsultacji społecznych wszystkie proponowane zmiany mają charakter ekstensywny, nie zaburzający obecnego, naturalistycznego charakteru parku. </a:t>
            </a:r>
          </a:p>
          <a:p>
            <a:pPr algn="just"/>
            <a:r>
              <a:rPr lang="pl-PL" sz="2400" dirty="0" smtClean="0"/>
              <a:t>Idea kształtowania terenu wąwozu opiera sie na 2 zasadach :</a:t>
            </a:r>
          </a:p>
          <a:p>
            <a:pPr algn="just">
              <a:buFontTx/>
              <a:buChar char="-"/>
            </a:pPr>
            <a:r>
              <a:rPr lang="pl-PL" sz="2400" dirty="0" smtClean="0"/>
              <a:t> ochronie i udostępnianiu walorów przyrodniczych terenu, gdzie fauna i flora jest wartością nadrzędną</a:t>
            </a:r>
          </a:p>
          <a:p>
            <a:pPr algn="just">
              <a:buFontTx/>
              <a:buChar char="-"/>
            </a:pPr>
            <a:r>
              <a:rPr lang="pl-PL" sz="2400" dirty="0" smtClean="0"/>
              <a:t> swobodnej rekreacji w naturalnym otoczeniu </a:t>
            </a:r>
          </a:p>
          <a:p>
            <a:pPr algn="just">
              <a:buFontTx/>
              <a:buChar char="-"/>
            </a:pPr>
            <a:endParaRPr lang="pl-PL" sz="2400" dirty="0" smtClean="0"/>
          </a:p>
          <a:p>
            <a:pPr>
              <a:buFontTx/>
              <a:buChar char="-"/>
            </a:pPr>
            <a:endParaRPr lang="pl-PL" sz="2400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276EFE4-2091-4586-9BFA-43BC85E38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Porozmawiajmy o Wąwozie – wykaz dotychczasowych działań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BCBAE15-C49C-460E-8A37-B52D8C705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/>
              <a:t>Prezentacja dotychczasowych </a:t>
            </a:r>
            <a:r>
              <a:rPr lang="pl-PL" sz="2600" dirty="0" smtClean="0"/>
              <a:t>działań:</a:t>
            </a:r>
            <a:endParaRPr lang="pl-PL" sz="2600" dirty="0"/>
          </a:p>
          <a:p>
            <a:pPr marL="0" indent="0">
              <a:buNone/>
            </a:pPr>
            <a:r>
              <a:rPr lang="pl-PL" sz="2600" dirty="0"/>
              <a:t>- spotkania konsultacyjne 19 czerwca oraz 30 września</a:t>
            </a:r>
          </a:p>
          <a:p>
            <a:pPr marL="0" indent="0">
              <a:buNone/>
            </a:pPr>
            <a:r>
              <a:rPr lang="pl-PL" sz="2600" dirty="0"/>
              <a:t>- 3 spacery z przyrodnikami</a:t>
            </a:r>
          </a:p>
          <a:p>
            <a:pPr marL="0" indent="0">
              <a:buFontTx/>
              <a:buChar char="-"/>
            </a:pPr>
            <a:r>
              <a:rPr lang="pl-PL" sz="2600" smtClean="0"/>
              <a:t> wywiady </a:t>
            </a:r>
            <a:r>
              <a:rPr lang="pl-PL" sz="2600" dirty="0"/>
              <a:t>indywidualne </a:t>
            </a:r>
            <a:r>
              <a:rPr lang="pl-PL" sz="2600" dirty="0" smtClean="0"/>
              <a:t>pogłębione</a:t>
            </a:r>
          </a:p>
          <a:p>
            <a:pPr marL="0" indent="0">
              <a:buFontTx/>
              <a:buChar char="-"/>
            </a:pPr>
            <a:r>
              <a:rPr lang="pl-PL" sz="2600" dirty="0" smtClean="0"/>
              <a:t> obserwacje w terenie</a:t>
            </a:r>
            <a:endParaRPr lang="pl-PL" sz="2600" dirty="0"/>
          </a:p>
          <a:p>
            <a:pPr>
              <a:buFontTx/>
              <a:buChar char="-"/>
            </a:pPr>
            <a:r>
              <a:rPr lang="pl-PL" sz="2600" dirty="0"/>
              <a:t>ankiety wydzieranki</a:t>
            </a:r>
          </a:p>
          <a:p>
            <a:pPr marL="0" indent="0">
              <a:buNone/>
            </a:pPr>
            <a:endParaRPr lang="pl-PL" dirty="0"/>
          </a:p>
          <a:p>
            <a:pPr marL="514350" indent="-514350">
              <a:buAutoNum type="arabicPeriod"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69F118C-989B-4CB4-8438-28E90043DA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1964" y="6205538"/>
            <a:ext cx="5148072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629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646175"/>
            <a:ext cx="121920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Mały Wąwóz LSM –  główne rozwiązania projektowe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18146" y="1744578"/>
            <a:ext cx="106599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pl-PL" sz="2400" dirty="0" smtClean="0"/>
              <a:t> podkreślenie walorów przyrodniczych i wzbogacenie bioróżnorodności poprzez stworzenie wielowarstwowej struktury układów roślinnych – wprowadzenie runa parkowego, trawników ekstensywnych, łąk kwietnych, </a:t>
            </a:r>
            <a:r>
              <a:rPr lang="pl-PL" sz="2400" dirty="0" err="1" smtClean="0"/>
              <a:t>skupin</a:t>
            </a:r>
            <a:r>
              <a:rPr lang="pl-PL" sz="2400" dirty="0" smtClean="0"/>
              <a:t> krzewów będących miejscem schronienia i pożywienia dla  zwierząt</a:t>
            </a:r>
          </a:p>
          <a:p>
            <a:pPr algn="just">
              <a:buFontTx/>
              <a:buChar char="-"/>
            </a:pPr>
            <a:r>
              <a:rPr lang="pl-PL" sz="2400" dirty="0" smtClean="0"/>
              <a:t> uczytelnienie struktury przestrzennej i funkcjonalnej w oparciu o schemat stref – sportu, rekreacji, ciszy</a:t>
            </a:r>
          </a:p>
          <a:p>
            <a:pPr algn="just">
              <a:buFontTx/>
              <a:buChar char="-"/>
            </a:pPr>
            <a:r>
              <a:rPr lang="pl-PL" sz="2400" dirty="0" smtClean="0"/>
              <a:t> wprowadzenie dodatkowych funkcji rekreacyjnych w tym m.in. przygodowego placu zabaw, urządzenia do </a:t>
            </a:r>
            <a:r>
              <a:rPr lang="pl-PL" sz="2400" dirty="0" err="1" smtClean="0"/>
              <a:t>kalisteniki</a:t>
            </a:r>
            <a:r>
              <a:rPr lang="pl-PL" sz="2400" dirty="0" smtClean="0"/>
              <a:t> </a:t>
            </a:r>
          </a:p>
          <a:p>
            <a:pPr algn="just">
              <a:buFontTx/>
              <a:buChar char="-"/>
            </a:pPr>
            <a:r>
              <a:rPr lang="pl-PL" sz="2400" dirty="0" smtClean="0"/>
              <a:t> wprowadzenie elementów małej architektury – ławek, leżaków, hamaków, koszy</a:t>
            </a:r>
          </a:p>
          <a:p>
            <a:pPr algn="just">
              <a:buFontTx/>
              <a:buChar char="-"/>
            </a:pPr>
            <a:r>
              <a:rPr lang="pl-PL" sz="2400" dirty="0" smtClean="0"/>
              <a:t> utwardzenie </a:t>
            </a:r>
            <a:r>
              <a:rPr lang="pl-PL" sz="2400" dirty="0" err="1" smtClean="0"/>
              <a:t>przedeptów</a:t>
            </a:r>
            <a:r>
              <a:rPr lang="pl-PL" sz="2400" dirty="0" smtClean="0"/>
              <a:t> nawierzchnią mineralną, o jasnej naturalnej kolorystyce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rawnik ekstensyw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6032" y="1133569"/>
            <a:ext cx="3035968" cy="2791325"/>
          </a:xfrm>
          <a:prstGeom prst="ellipse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0" y="477733"/>
            <a:ext cx="121920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Mały Wąwóz LSM –  ogólne założenia kształtowania szaty roślinnej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85012" y="1432406"/>
            <a:ext cx="83980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/>
              <a:t>Szata roślinna wąwozu wymaga kształtowania przez prowadzenie właściwej gospodarki drzewostanem, wprowadzenie runa pod koronami drzew, odpowiednie nasadzenia krzewów oraz roślinności zielnej, łąkowej i trawiastej uwzględniające rodzaj </a:t>
            </a:r>
          </a:p>
          <a:p>
            <a:pPr algn="just"/>
            <a:r>
              <a:rPr lang="pl-PL" sz="2400" dirty="0" smtClean="0"/>
              <a:t>i charakter siedliska. Dzięki temu zostanie osiągnięty efekt naturalności, wpisujący się w nurt Natural </a:t>
            </a:r>
            <a:r>
              <a:rPr lang="pl-PL" sz="2400" dirty="0" err="1" smtClean="0"/>
              <a:t>Landscaping</a:t>
            </a:r>
            <a:r>
              <a:rPr lang="pl-PL" sz="2400" dirty="0" smtClean="0"/>
              <a:t>, ale przede wszystkim spójności, bez względu na funkcje i przeznaczenie poszczególnych fragmentów wąwozu.</a:t>
            </a:r>
            <a:endParaRPr lang="pl-PL" sz="2400" dirty="0"/>
          </a:p>
        </p:txBody>
      </p:sp>
      <p:pic>
        <p:nvPicPr>
          <p:cNvPr id="5" name="Obraz 4" descr="laka kwietn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5034" y="4114799"/>
            <a:ext cx="2662988" cy="2213811"/>
          </a:xfrm>
          <a:prstGeom prst="ellipse">
            <a:avLst/>
          </a:prstGeom>
        </p:spPr>
      </p:pic>
      <p:pic>
        <p:nvPicPr>
          <p:cNvPr id="10" name="Obraz 9" descr="f6e6fb25616230991b40897e65a9ca1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621" y="3952374"/>
            <a:ext cx="4078706" cy="3086100"/>
          </a:xfrm>
          <a:prstGeom prst="ellipse">
            <a:avLst/>
          </a:prstGeom>
        </p:spPr>
      </p:pic>
      <p:pic>
        <p:nvPicPr>
          <p:cNvPr id="12" name="Obraz 11" descr="ogród-bylinowy-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33900" y="4831401"/>
            <a:ext cx="2675273" cy="1773936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0" y="646175"/>
            <a:ext cx="12192000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bg1"/>
                </a:solidFill>
              </a:rPr>
              <a:t>Mały Wąwóz LSM –   zastosowane  materiały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65484" y="2346806"/>
            <a:ext cx="110570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Proponowane działania projektowe na terenie wąwozu uwzględniają zastosowanie materiałów naturalnych:</a:t>
            </a:r>
          </a:p>
          <a:p>
            <a:pPr algn="just">
              <a:buFontTx/>
              <a:buChar char="-"/>
            </a:pPr>
            <a:r>
              <a:rPr lang="pl-PL" sz="2400" dirty="0" smtClean="0"/>
              <a:t>przepuszczalne nawierzchnie na ciągach komunikacyjnych ( nawierzchnia mineralna typu </a:t>
            </a:r>
            <a:r>
              <a:rPr lang="pl-PL" sz="2400" dirty="0" err="1" smtClean="0"/>
              <a:t>terra</a:t>
            </a:r>
            <a:r>
              <a:rPr lang="pl-PL" sz="2400" dirty="0" smtClean="0"/>
              <a:t> </a:t>
            </a:r>
            <a:r>
              <a:rPr lang="pl-PL" sz="2400" dirty="0" err="1" smtClean="0"/>
              <a:t>way</a:t>
            </a:r>
            <a:r>
              <a:rPr lang="pl-PL" sz="2400" dirty="0" smtClean="0"/>
              <a:t>)</a:t>
            </a:r>
          </a:p>
          <a:p>
            <a:pPr>
              <a:buFontTx/>
              <a:buChar char="-"/>
            </a:pPr>
            <a:r>
              <a:rPr lang="pl-PL" sz="2400" dirty="0" smtClean="0"/>
              <a:t> elementy małej architektury, oraz urządzenia zabawowe wykonane z drewna rodzimego</a:t>
            </a:r>
            <a:br>
              <a:rPr lang="pl-PL" sz="2400" dirty="0" smtClean="0"/>
            </a:br>
            <a:endParaRPr lang="pl-PL" sz="2400" dirty="0" smtClean="0"/>
          </a:p>
          <a:p>
            <a:endParaRPr lang="pl-PL" sz="2400" dirty="0"/>
          </a:p>
        </p:txBody>
      </p:sp>
      <p:pic>
        <p:nvPicPr>
          <p:cNvPr id="8" name="Obraz 7" descr="ław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471" y="4729020"/>
            <a:ext cx="2857500" cy="179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 descr="leza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555" y="4699334"/>
            <a:ext cx="2857500" cy="1790700"/>
          </a:xfrm>
          <a:prstGeom prst="rect">
            <a:avLst/>
          </a:prstGeom>
        </p:spPr>
      </p:pic>
      <p:pic>
        <p:nvPicPr>
          <p:cNvPr id="10" name="Obraz 9" descr="hama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113" y="4837947"/>
            <a:ext cx="2857500" cy="1609725"/>
          </a:xfrm>
          <a:prstGeom prst="rect">
            <a:avLst/>
          </a:prstGeom>
        </p:spPr>
      </p:pic>
      <p:pic>
        <p:nvPicPr>
          <p:cNvPr id="11" name="Obraz 10" descr="lawka 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79" y="4747461"/>
            <a:ext cx="2857500" cy="179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65484" y="2346806"/>
            <a:ext cx="11057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 smtClean="0"/>
          </a:p>
          <a:p>
            <a:endParaRPr lang="pl-PL" sz="2400" dirty="0"/>
          </a:p>
        </p:txBody>
      </p:sp>
      <p:pic>
        <p:nvPicPr>
          <p:cNvPr id="1026" name="Picture 2" descr="G:\wawoz lsm\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528" y="-150655"/>
            <a:ext cx="9923758" cy="7008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izualizacja A3_1 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2843" y="0"/>
            <a:ext cx="9573126" cy="676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izualizacja A3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4558" y="0"/>
            <a:ext cx="9741568" cy="6887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izualizacja A3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6275" y="-50087"/>
            <a:ext cx="9801726" cy="6929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izualizacja A3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7063" y="0"/>
            <a:ext cx="9645316" cy="6819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izualizacja A3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8937" y="-3770"/>
            <a:ext cx="9705474" cy="6861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4039CA8-97F8-439B-B726-F43ED3A4B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Dziękujemy za uwagę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ABED187-1F35-4BB9-94CF-61B4D9135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Więcej informacji: </a:t>
            </a:r>
            <a:r>
              <a:rPr lang="pl-PL" dirty="0">
                <a:hlinkClick r:id="rId2"/>
              </a:rPr>
              <a:t>https://lublin.eu/mieszkancy/partycypacja/zielony-budzet-obywatelski/</a:t>
            </a:r>
            <a:endParaRPr lang="pl-PL" dirty="0"/>
          </a:p>
          <a:p>
            <a:r>
              <a:rPr lang="pl-PL" dirty="0"/>
              <a:t>Email: </a:t>
            </a:r>
            <a:r>
              <a:rPr lang="pl-PL" dirty="0">
                <a:hlinkClick r:id="rId3"/>
              </a:rPr>
              <a:t>konsultacje@lublin.eu</a:t>
            </a:r>
            <a:endParaRPr lang="pl-PL" dirty="0"/>
          </a:p>
          <a:p>
            <a:r>
              <a:rPr lang="pl-PL" dirty="0"/>
              <a:t>Tel:  do 30 grudnia: Magdalena Zaworska 607 87 27 27</a:t>
            </a:r>
          </a:p>
          <a:p>
            <a:r>
              <a:rPr lang="pl-PL" dirty="0"/>
              <a:t>Od 2 stycznia: 81 466 25 60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B0B4B51-4496-4544-831B-C192898190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46628"/>
            <a:ext cx="11389211" cy="119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048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mapa&#10;&#10;Opis wygenerowany automatycznie">
            <a:extLst>
              <a:ext uri="{FF2B5EF4-FFF2-40B4-BE49-F238E27FC236}">
                <a16:creationId xmlns:a16="http://schemas.microsoft.com/office/drawing/2014/main" xmlns="" id="{50038463-566A-4A3C-BD83-D6CFB87C4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09825" y="0"/>
            <a:ext cx="1469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380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mapa&#10;&#10;Opis wygenerowany automatycznie">
            <a:extLst>
              <a:ext uri="{FF2B5EF4-FFF2-40B4-BE49-F238E27FC236}">
                <a16:creationId xmlns:a16="http://schemas.microsoft.com/office/drawing/2014/main" xmlns="" id="{9426543A-4EF3-49C5-AD0C-22B8F0AC40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 b="237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608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EE5C6BA-FE2A-4C38-8D88-E70C06E54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3E66F28-0926-4CFB-BDAB-646CAB184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63F8DDC-278C-4CB0-A3A4-DB94AF1FC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000000"/>
                </a:solidFill>
              </a:rPr>
              <a:t>Spotkanie </a:t>
            </a:r>
            <a:r>
              <a:rPr lang="pl-PL" dirty="0" smtClean="0">
                <a:solidFill>
                  <a:srgbClr val="000000"/>
                </a:solidFill>
              </a:rPr>
              <a:t>19 czerwca// główne wnioski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18" name="Freeform 60">
            <a:extLst>
              <a:ext uri="{FF2B5EF4-FFF2-40B4-BE49-F238E27FC236}">
                <a16:creationId xmlns:a16="http://schemas.microsoft.com/office/drawing/2014/main" xmlns="" id="{DE9FA85F-F0FB-4952-A05F-04CC67B18E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az 6" descr="Obraz zawierający tekst, stół&#10;&#10;Opis wygenerowany automatycznie">
            <a:extLst>
              <a:ext uri="{FF2B5EF4-FFF2-40B4-BE49-F238E27FC236}">
                <a16:creationId xmlns:a16="http://schemas.microsoft.com/office/drawing/2014/main" xmlns="" id="{2FB279B5-5D20-4781-9688-B255103AA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73" r="1" b="7633"/>
          <a:stretch/>
        </p:blipFill>
        <p:spPr>
          <a:xfrm>
            <a:off x="6632714" y="1"/>
            <a:ext cx="3674754" cy="2106932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0" name="Freeform 68">
            <a:extLst>
              <a:ext uri="{FF2B5EF4-FFF2-40B4-BE49-F238E27FC236}">
                <a16:creationId xmlns:a16="http://schemas.microsoft.com/office/drawing/2014/main" xmlns="" id="{FEBD362A-CC27-47D9-8FC3-A5E91BA076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osoba, zewnętrzne, osoby, grupa&#10;&#10;Opis wygenerowany automatycznie">
            <a:extLst>
              <a:ext uri="{FF2B5EF4-FFF2-40B4-BE49-F238E27FC236}">
                <a16:creationId xmlns:a16="http://schemas.microsoft.com/office/drawing/2014/main" xmlns="" id="{D05E0EE5-659D-46FC-978C-CACA23D267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22" r="6373"/>
          <a:stretch/>
        </p:blipFill>
        <p:spPr>
          <a:xfrm>
            <a:off x="7399326" y="3086207"/>
            <a:ext cx="4792674" cy="3781268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xmlns="" val="10566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7E8FE86-E245-42BD-9DAF-7E7E1314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Główne postulaty po spotkaniu 19 czerwca: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C6F2951-2CFF-45CA-B3E9-BEBBCEAD4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 fontAlgn="base">
              <a:buNone/>
            </a:pPr>
            <a:r>
              <a:rPr lang="pl-PL" dirty="0"/>
              <a:t>kwestie dotyczące uporządkowania terenu, np. kosze na śmieci, kosze na psie odchody, uporządkowanie zieleni</a:t>
            </a:r>
          </a:p>
          <a:p>
            <a:pPr marL="0" indent="0" algn="just" fontAlgn="base">
              <a:buNone/>
            </a:pPr>
            <a:endParaRPr lang="pl-PL" dirty="0"/>
          </a:p>
          <a:p>
            <a:pPr marL="0" indent="0" algn="just" fontAlgn="base">
              <a:buNone/>
            </a:pPr>
            <a:r>
              <a:rPr lang="pl-PL" dirty="0"/>
              <a:t>kwestie dotyczące utwardzenia ścieżki na dnie wąwozu</a:t>
            </a:r>
          </a:p>
          <a:p>
            <a:pPr marL="0" indent="0" algn="just" fontAlgn="base">
              <a:buNone/>
            </a:pPr>
            <a:endParaRPr lang="pl-PL" dirty="0"/>
          </a:p>
          <a:p>
            <a:pPr marL="0" indent="0" algn="just" fontAlgn="base">
              <a:buNone/>
            </a:pPr>
            <a:r>
              <a:rPr lang="pl-PL" dirty="0"/>
              <a:t>potrzeba utworzenia miejsc do zabaw</a:t>
            </a:r>
          </a:p>
          <a:p>
            <a:pPr marL="0" indent="0" algn="just" fontAlgn="base">
              <a:buNone/>
            </a:pPr>
            <a:endParaRPr lang="pl-PL" dirty="0"/>
          </a:p>
          <a:p>
            <a:pPr marL="0" indent="0" algn="just" fontAlgn="base">
              <a:buNone/>
            </a:pPr>
            <a:r>
              <a:rPr lang="pl-PL" dirty="0"/>
              <a:t>potrzeba utworzenia strefy wypoczynku z ławeczkami lub bez, kwestie bezpieczeństwa, w tym monitoringu i oświetlenia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Grafika 4" descr="Mop i wiadro">
            <a:extLst>
              <a:ext uri="{FF2B5EF4-FFF2-40B4-BE49-F238E27FC236}">
                <a16:creationId xmlns:a16="http://schemas.microsoft.com/office/drawing/2014/main" xmlns="" id="{021C4AA8-FBD6-4634-ACA8-3411A2B35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1235" y="1909686"/>
            <a:ext cx="596965" cy="596965"/>
          </a:xfrm>
          <a:prstGeom prst="rect">
            <a:avLst/>
          </a:prstGeom>
        </p:spPr>
      </p:pic>
      <p:pic>
        <p:nvPicPr>
          <p:cNvPr id="7" name="Grafika 6" descr="Raczkować">
            <a:extLst>
              <a:ext uri="{FF2B5EF4-FFF2-40B4-BE49-F238E27FC236}">
                <a16:creationId xmlns:a16="http://schemas.microsoft.com/office/drawing/2014/main" xmlns="" id="{67A2BFD9-B89E-4B0C-946F-30B12979E0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9211" y="3172719"/>
            <a:ext cx="519053" cy="519053"/>
          </a:xfrm>
          <a:prstGeom prst="rect">
            <a:avLst/>
          </a:prstGeom>
        </p:spPr>
      </p:pic>
      <p:pic>
        <p:nvPicPr>
          <p:cNvPr id="9" name="Grafika 8" descr="Element podrzędny z dymkiem">
            <a:extLst>
              <a:ext uri="{FF2B5EF4-FFF2-40B4-BE49-F238E27FC236}">
                <a16:creationId xmlns:a16="http://schemas.microsoft.com/office/drawing/2014/main" xmlns="" id="{178369B7-5541-4EE5-94E6-EDFBA6A439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41234" y="4124786"/>
            <a:ext cx="648984" cy="648984"/>
          </a:xfrm>
          <a:prstGeom prst="rect">
            <a:avLst/>
          </a:prstGeom>
        </p:spPr>
      </p:pic>
      <p:pic>
        <p:nvPicPr>
          <p:cNvPr id="11" name="Grafika 10" descr="Scena z parkiem">
            <a:extLst>
              <a:ext uri="{FF2B5EF4-FFF2-40B4-BE49-F238E27FC236}">
                <a16:creationId xmlns:a16="http://schemas.microsoft.com/office/drawing/2014/main" xmlns="" id="{7FBBC40E-0FE6-4D78-BD99-426A53F374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9986" y="5335512"/>
            <a:ext cx="659258" cy="65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092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94FC183-0024-48C7-B333-ED6C3141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184" y="-169427"/>
            <a:ext cx="10515600" cy="1325563"/>
          </a:xfrm>
        </p:spPr>
        <p:txBody>
          <a:bodyPr>
            <a:normAutofit/>
          </a:bodyPr>
          <a:lstStyle/>
          <a:p>
            <a:r>
              <a:rPr lang="pl-PL" dirty="0"/>
              <a:t>Kim są użytkownicy Wąwozu?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B10806B-3B7E-4B58-A797-217F415DF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pl-PL" dirty="0">
              <a:solidFill>
                <a:schemeClr val="accent6"/>
              </a:solidFill>
            </a:endParaRPr>
          </a:p>
          <a:p>
            <a:pPr algn="just"/>
            <a:r>
              <a:rPr lang="pl-PL" dirty="0">
                <a:solidFill>
                  <a:schemeClr val="accent6"/>
                </a:solidFill>
              </a:rPr>
              <a:t>Mieszkańcy</a:t>
            </a:r>
            <a:r>
              <a:rPr lang="pl-PL" dirty="0"/>
              <a:t> cenią spokój i dziką przyrodę Małego Wąwozu. Jeśli dopuszczają zmiany, to mało ingerujące w obecny charakter </a:t>
            </a:r>
            <a:r>
              <a:rPr lang="pl-PL" dirty="0" smtClean="0"/>
              <a:t>miejsca.</a:t>
            </a:r>
            <a:endParaRPr lang="pl-PL" dirty="0"/>
          </a:p>
          <a:p>
            <a:pPr algn="just"/>
            <a:r>
              <a:rPr lang="pl-PL" dirty="0">
                <a:solidFill>
                  <a:schemeClr val="accent6"/>
                </a:solidFill>
              </a:rPr>
              <a:t>Psy. Ich właściciele </a:t>
            </a:r>
            <a:r>
              <a:rPr lang="pl-PL" dirty="0"/>
              <a:t>znają się i tworzą lokalną społeczność. Dla komfortu innych należy zadbać o kwestie sprzątania po psach i zakładania kagańców, prowadzenia na smyczy. Negatywne opinie nt utworzenia </a:t>
            </a:r>
            <a:r>
              <a:rPr lang="pl-PL" dirty="0" smtClean="0"/>
              <a:t>wybiegu.</a:t>
            </a:r>
            <a:endParaRPr lang="pl-PL" dirty="0"/>
          </a:p>
          <a:p>
            <a:pPr algn="just"/>
            <a:r>
              <a:rPr lang="pl-PL" dirty="0">
                <a:solidFill>
                  <a:schemeClr val="accent6"/>
                </a:solidFill>
              </a:rPr>
              <a:t>Dzieci. </a:t>
            </a:r>
            <a:r>
              <a:rPr lang="pl-PL" dirty="0"/>
              <a:t>Rozmówcy dopuszczali możliwość stworzenia placu, ale małego i </a:t>
            </a:r>
            <a:r>
              <a:rPr lang="pl-PL" dirty="0" smtClean="0"/>
              <a:t>w pełni </a:t>
            </a:r>
            <a:r>
              <a:rPr lang="pl-PL" dirty="0"/>
              <a:t>stworzonego z naturalnych budulców. Dla starszych i młodzieży można zaplanować bardziej ścieżkę zdrowia (naturalne materiały) niż klasyczną siłownię (bliżej </a:t>
            </a:r>
            <a:r>
              <a:rPr lang="pl-PL" dirty="0" err="1"/>
              <a:t>Globusu</a:t>
            </a:r>
            <a:r>
              <a:rPr lang="pl-PL" dirty="0" smtClean="0"/>
              <a:t>).</a:t>
            </a:r>
            <a:endParaRPr lang="pl-PL" dirty="0"/>
          </a:p>
          <a:p>
            <a:pPr algn="just"/>
            <a:r>
              <a:rPr lang="pl-PL" dirty="0">
                <a:solidFill>
                  <a:schemeClr val="accent6"/>
                </a:solidFill>
              </a:rPr>
              <a:t>Osoby starsze. </a:t>
            </a:r>
            <a:r>
              <a:rPr lang="pl-PL" dirty="0"/>
              <a:t>Potrzebują utwardzonej ale naturalnej nawierzchni oraz ławek dających możliwość </a:t>
            </a:r>
            <a:r>
              <a:rPr lang="pl-PL" dirty="0" smtClean="0"/>
              <a:t>odpoczynku.</a:t>
            </a:r>
            <a:endParaRPr lang="pl-PL" dirty="0"/>
          </a:p>
        </p:txBody>
      </p:sp>
      <p:pic>
        <p:nvPicPr>
          <p:cNvPr id="5" name="Grafika 4" descr="Kobieta z trzciną cukrową">
            <a:extLst>
              <a:ext uri="{FF2B5EF4-FFF2-40B4-BE49-F238E27FC236}">
                <a16:creationId xmlns:a16="http://schemas.microsoft.com/office/drawing/2014/main" xmlns="" id="{4A2D779A-45E4-48EB-9AA8-CF5D58A632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92615" y="981673"/>
            <a:ext cx="688999" cy="688999"/>
          </a:xfrm>
          <a:prstGeom prst="rect">
            <a:avLst/>
          </a:prstGeom>
        </p:spPr>
      </p:pic>
      <p:pic>
        <p:nvPicPr>
          <p:cNvPr id="7" name="Grafika 6" descr="Kobieta z dzieckiem">
            <a:extLst>
              <a:ext uri="{FF2B5EF4-FFF2-40B4-BE49-F238E27FC236}">
                <a16:creationId xmlns:a16="http://schemas.microsoft.com/office/drawing/2014/main" xmlns="" id="{49B01FDD-4D9C-417A-849F-3F951C29F5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60789" y="1011696"/>
            <a:ext cx="679807" cy="679807"/>
          </a:xfrm>
          <a:prstGeom prst="rect">
            <a:avLst/>
          </a:prstGeom>
        </p:spPr>
      </p:pic>
      <p:pic>
        <p:nvPicPr>
          <p:cNvPr id="9" name="Grafika 8" descr="Rodzina z dwojgiem dzieci">
            <a:extLst>
              <a:ext uri="{FF2B5EF4-FFF2-40B4-BE49-F238E27FC236}">
                <a16:creationId xmlns:a16="http://schemas.microsoft.com/office/drawing/2014/main" xmlns="" id="{95554AEA-BD52-45C2-88FD-AF3B039BDF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20995" y="886355"/>
            <a:ext cx="914400" cy="914400"/>
          </a:xfrm>
          <a:prstGeom prst="rect">
            <a:avLst/>
          </a:prstGeom>
        </p:spPr>
      </p:pic>
      <p:pic>
        <p:nvPicPr>
          <p:cNvPr id="11" name="Grafika 10" descr="Biegać">
            <a:extLst>
              <a:ext uri="{FF2B5EF4-FFF2-40B4-BE49-F238E27FC236}">
                <a16:creationId xmlns:a16="http://schemas.microsoft.com/office/drawing/2014/main" xmlns="" id="{7C9788E8-8913-4F19-9344-244A367271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960344" y="1082800"/>
            <a:ext cx="607888" cy="607888"/>
          </a:xfrm>
          <a:prstGeom prst="rect">
            <a:avLst/>
          </a:prstGeom>
        </p:spPr>
      </p:pic>
      <p:pic>
        <p:nvPicPr>
          <p:cNvPr id="13" name="Grafika 12" descr="Wspólny sukces">
            <a:extLst>
              <a:ext uri="{FF2B5EF4-FFF2-40B4-BE49-F238E27FC236}">
                <a16:creationId xmlns:a16="http://schemas.microsoft.com/office/drawing/2014/main" xmlns="" id="{9517966E-91ED-4236-8192-06340E65DF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136015" y="897809"/>
            <a:ext cx="914400" cy="914400"/>
          </a:xfrm>
          <a:prstGeom prst="rect">
            <a:avLst/>
          </a:prstGeom>
        </p:spPr>
      </p:pic>
      <p:pic>
        <p:nvPicPr>
          <p:cNvPr id="15" name="Grafika 14" descr="Otwarta dłoń z rośliną">
            <a:extLst>
              <a:ext uri="{FF2B5EF4-FFF2-40B4-BE49-F238E27FC236}">
                <a16:creationId xmlns:a16="http://schemas.microsoft.com/office/drawing/2014/main" xmlns="" id="{F119D5D1-4F1E-4F84-BDDF-FD4B223E37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365230" y="1000261"/>
            <a:ext cx="762000" cy="762000"/>
          </a:xfrm>
          <a:prstGeom prst="rect">
            <a:avLst/>
          </a:prstGeom>
        </p:spPr>
      </p:pic>
      <p:pic>
        <p:nvPicPr>
          <p:cNvPr id="17" name="Grafika 16" descr="Wycieczka">
            <a:extLst>
              <a:ext uri="{FF2B5EF4-FFF2-40B4-BE49-F238E27FC236}">
                <a16:creationId xmlns:a16="http://schemas.microsoft.com/office/drawing/2014/main" xmlns="" id="{42E3C6EF-191E-48AD-A081-3D4A6CA52D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236821" y="978572"/>
            <a:ext cx="690081" cy="690081"/>
          </a:xfrm>
          <a:prstGeom prst="rect">
            <a:avLst/>
          </a:prstGeom>
        </p:spPr>
      </p:pic>
      <p:pic>
        <p:nvPicPr>
          <p:cNvPr id="19" name="Grafika 18" descr="Kolarstwo">
            <a:extLst>
              <a:ext uri="{FF2B5EF4-FFF2-40B4-BE49-F238E27FC236}">
                <a16:creationId xmlns:a16="http://schemas.microsoft.com/office/drawing/2014/main" xmlns="" id="{5841BB27-F3E4-46E3-8C2F-98901EAB58C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9105471" y="1016870"/>
            <a:ext cx="638710" cy="638710"/>
          </a:xfrm>
          <a:prstGeom prst="rect">
            <a:avLst/>
          </a:prstGeom>
        </p:spPr>
      </p:pic>
      <p:pic>
        <p:nvPicPr>
          <p:cNvPr id="21" name="Grafika 20" descr="Biegi narciarskie">
            <a:extLst>
              <a:ext uri="{FF2B5EF4-FFF2-40B4-BE49-F238E27FC236}">
                <a16:creationId xmlns:a16="http://schemas.microsoft.com/office/drawing/2014/main" xmlns="" id="{C5A435D6-A841-4771-8D64-42904E29C23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9922750" y="955225"/>
            <a:ext cx="762000" cy="762000"/>
          </a:xfrm>
          <a:prstGeom prst="rect">
            <a:avLst/>
          </a:prstGeom>
        </p:spPr>
      </p:pic>
      <p:pic>
        <p:nvPicPr>
          <p:cNvPr id="23" name="Grafika 22" descr="Taniec smoka">
            <a:extLst>
              <a:ext uri="{FF2B5EF4-FFF2-40B4-BE49-F238E27FC236}">
                <a16:creationId xmlns:a16="http://schemas.microsoft.com/office/drawing/2014/main" xmlns="" id="{E89BA6F7-7ACF-4C2F-9A36-46877608907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016916" y="945500"/>
            <a:ext cx="731178" cy="731178"/>
          </a:xfrm>
          <a:prstGeom prst="rect">
            <a:avLst/>
          </a:prstGeom>
        </p:spPr>
      </p:pic>
      <p:pic>
        <p:nvPicPr>
          <p:cNvPr id="25" name="Grafika 24" descr="Pies">
            <a:extLst>
              <a:ext uri="{FF2B5EF4-FFF2-40B4-BE49-F238E27FC236}">
                <a16:creationId xmlns:a16="http://schemas.microsoft.com/office/drawing/2014/main" xmlns="" id="{F74074E9-9CA5-4A3C-AD71-DC124810641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0857959" y="932108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294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94FC183-0024-48C7-B333-ED6C31410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Wnioski z wywiadów: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B10806B-3B7E-4B58-A797-217F415DF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kwestie dotyczące utwardzenia ścieżki na dnie wąwozu: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Grafika 4" descr="Biegać">
            <a:extLst>
              <a:ext uri="{FF2B5EF4-FFF2-40B4-BE49-F238E27FC236}">
                <a16:creationId xmlns:a16="http://schemas.microsoft.com/office/drawing/2014/main" xmlns="" id="{BAD78C1E-DB20-449F-879F-C786AA8C4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0312" y="1690688"/>
            <a:ext cx="607888" cy="60788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2C85DCBA-DA65-418A-B2E0-2EC4DB0D817A}"/>
              </a:ext>
            </a:extLst>
          </p:cNvPr>
          <p:cNvSpPr/>
          <p:nvPr/>
        </p:nvSpPr>
        <p:spPr>
          <a:xfrm>
            <a:off x="1013717" y="264390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>
                <a:solidFill>
                  <a:schemeClr val="accent6"/>
                </a:solidFill>
              </a:rPr>
              <a:t>Utwardzenie alejki </a:t>
            </a:r>
            <a:r>
              <a:rPr lang="pl-PL" dirty="0"/>
              <a:t>jest potrzebne, ale </a:t>
            </a:r>
            <a:r>
              <a:rPr lang="pl-PL" dirty="0">
                <a:solidFill>
                  <a:schemeClr val="accent6"/>
                </a:solidFill>
              </a:rPr>
              <a:t>naturalne</a:t>
            </a:r>
            <a:r>
              <a:rPr lang="pl-PL" dirty="0"/>
              <a:t>. Podkreślano, że w momencie oddania kościoła to będzie jeszcze bardziej uczęszczana droga. </a:t>
            </a:r>
            <a:r>
              <a:rPr lang="pl-PL" dirty="0" smtClean="0"/>
              <a:t>Zarząd Dróg i Mostów podaje</a:t>
            </a:r>
            <a:r>
              <a:rPr lang="pl-PL" dirty="0"/>
              <a:t>, że trwają rozmowy  o przeprowadzeniu ścieżki rowerowej dnem wąwozu, </a:t>
            </a:r>
            <a:r>
              <a:rPr lang="pl-PL" dirty="0" smtClean="0"/>
              <a:t>jednak nie </a:t>
            </a:r>
            <a:r>
              <a:rPr lang="pl-PL" dirty="0"/>
              <a:t>będzie to inwestycja </a:t>
            </a:r>
            <a:r>
              <a:rPr lang="pl-PL" dirty="0" smtClean="0"/>
              <a:t>realizowana w najbliższej </a:t>
            </a:r>
            <a:r>
              <a:rPr lang="pl-PL" dirty="0" err="1" smtClean="0"/>
              <a:t>prespektywie</a:t>
            </a:r>
            <a:r>
              <a:rPr lang="pl-PL" dirty="0" smtClean="0"/>
              <a:t> czasowej.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CA00EE7-E44A-4A85-8B8F-E06A4EF2CED2}"/>
              </a:ext>
            </a:extLst>
          </p:cNvPr>
          <p:cNvSpPr txBox="1"/>
          <p:nvPr/>
        </p:nvSpPr>
        <p:spPr>
          <a:xfrm>
            <a:off x="1013717" y="4280575"/>
            <a:ext cx="5342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6"/>
                </a:solidFill>
              </a:rPr>
              <a:t>Wskazywano potrzebę utworzenia bezpiecznych zejść w innych miejscach niż obecne schody. </a:t>
            </a:r>
          </a:p>
          <a:p>
            <a:pPr algn="just"/>
            <a:r>
              <a:rPr lang="pl-PL" dirty="0"/>
              <a:t>Pojawiła się propozycja budowy kładki pieszej nad wąwozem łączącej os. Prusa z os. Piastowskim. Według informacji z ZDM – na razie temat rozbudowy ulicy Sowińskiego przez mały wąwóz do ronda Zana/Nadbystrzycka został wyjęty z procedury przetargowej.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3702C62D-6402-4E90-B7AF-662D8CC4DAAB}"/>
              </a:ext>
            </a:extLst>
          </p:cNvPr>
          <p:cNvSpPr txBox="1"/>
          <p:nvPr/>
        </p:nvSpPr>
        <p:spPr>
          <a:xfrm>
            <a:off x="7563708" y="4280575"/>
            <a:ext cx="3965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solidFill>
                  <a:schemeClr val="accent6"/>
                </a:solidFill>
              </a:rPr>
              <a:t>Woda w wąwozie. </a:t>
            </a:r>
            <a:r>
              <a:rPr lang="pl-PL" dirty="0"/>
              <a:t>Wilgoć i wody opadowe zawsze się tu zbierały. Spotęgowało to oddanie Nadbystrzyckiej i zamknięcie naturalnego odpływu. Na etapie projektu </a:t>
            </a:r>
            <a:r>
              <a:rPr lang="pl-PL" dirty="0" smtClean="0"/>
              <a:t>wykonawczego </a:t>
            </a:r>
            <a:r>
              <a:rPr lang="pl-PL" dirty="0"/>
              <a:t>będzie potrzebna deklaracja z </a:t>
            </a:r>
            <a:r>
              <a:rPr lang="pl-PL" dirty="0" err="1"/>
              <a:t>MPWiKu</a:t>
            </a:r>
            <a:r>
              <a:rPr lang="pl-PL" dirty="0"/>
              <a:t>, kiedy planuje remont usterkowej części </a:t>
            </a:r>
            <a:r>
              <a:rPr lang="pl-PL" dirty="0" smtClean="0"/>
              <a:t>rurociągu.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3695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1319</Words>
  <Application>Microsoft Office PowerPoint</Application>
  <PresentationFormat>Niestandardowy</PresentationFormat>
  <Paragraphs>110</Paragraphs>
  <Slides>39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0" baseType="lpstr">
      <vt:lpstr>Motyw pakietu Office</vt:lpstr>
      <vt:lpstr>Porozmawiajmy o Wąwozie</vt:lpstr>
      <vt:lpstr>Slajd 2</vt:lpstr>
      <vt:lpstr>Porozmawiajmy o Wąwozie – wykaz dotychczasowych działań</vt:lpstr>
      <vt:lpstr>Slajd 4</vt:lpstr>
      <vt:lpstr>Slajd 5</vt:lpstr>
      <vt:lpstr>Spotkanie 19 czerwca// główne wnioski</vt:lpstr>
      <vt:lpstr>Główne postulaty po spotkaniu 19 czerwca:</vt:lpstr>
      <vt:lpstr>Kim są użytkownicy Wąwozu?</vt:lpstr>
      <vt:lpstr>Wnioski z wywiadów:</vt:lpstr>
      <vt:lpstr>Wnioski z wywiadów:</vt:lpstr>
      <vt:lpstr>Wnioski z wywiadów:</vt:lpstr>
      <vt:lpstr>Slajd 12</vt:lpstr>
      <vt:lpstr>Wnioski z ankiet:</vt:lpstr>
      <vt:lpstr>Slajd 14</vt:lpstr>
      <vt:lpstr>Wnioski z ankiet</vt:lpstr>
      <vt:lpstr>Spacery</vt:lpstr>
      <vt:lpstr>Kierunki zagospodarowania // układ stref</vt:lpstr>
      <vt:lpstr>Strefa ciszy</vt:lpstr>
      <vt:lpstr>Strefa naturalnej łąki</vt:lpstr>
      <vt:lpstr>Polana śródleśna</vt:lpstr>
      <vt:lpstr>Strefa rekreacji i zabawy</vt:lpstr>
      <vt:lpstr>Strefa sportu</vt:lpstr>
      <vt:lpstr>Wnioski po spotkaniu 30 września</vt:lpstr>
      <vt:lpstr>Wnioski po spotkaniu 30 września</vt:lpstr>
      <vt:lpstr>Wnioski po spotkaniu 30 września</vt:lpstr>
      <vt:lpstr>Główne wnioski po spotkaniu 30 września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Dziękujemy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Porozmawiajmy o Wąwozie</dc:title>
  <dc:creator>Paulina Paga</dc:creator>
  <cp:lastModifiedBy>user</cp:lastModifiedBy>
  <cp:revision>36</cp:revision>
  <dcterms:created xsi:type="dcterms:W3CDTF">2019-12-18T17:57:22Z</dcterms:created>
  <dcterms:modified xsi:type="dcterms:W3CDTF">2019-12-19T14:37:40Z</dcterms:modified>
</cp:coreProperties>
</file>