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37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9144000" cy="6858000" type="screen4x3"/>
  <p:notesSz cx="6796088" cy="992505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>
              <a:cs typeface="Lucida Sans Unicode" charset="0"/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>
              <a:cs typeface="Lucida Sans Unicode" charset="0"/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>
              <a:cs typeface="Lucida Sans Unicode" charset="0"/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>
              <a:cs typeface="Lucida Sans Unicode" charset="0"/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>
              <a:cs typeface="Lucida Sans Unicode" charset="0"/>
            </a:endParaRPr>
          </a:p>
        </p:txBody>
      </p:sp>
      <p:sp>
        <p:nvSpPr>
          <p:cNvPr id="3891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952500"/>
            <a:ext cx="4425950" cy="3425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4103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1050925" y="4721225"/>
            <a:ext cx="4689475" cy="380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8350" cy="34353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14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96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37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57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78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3588" cy="3430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98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39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6763" cy="34337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60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3588" cy="3430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80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01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1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6763" cy="34337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42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62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3588" cy="3430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83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03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44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64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9525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0925" y="4721225"/>
            <a:ext cx="4691063" cy="3805238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93623-BE31-4B29-BD10-469AA48612D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CD08A-7D1F-4D2E-948E-9440399CE4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5816600" y="142875"/>
            <a:ext cx="1865313" cy="5938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19075" y="142875"/>
            <a:ext cx="5445125" cy="5938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3C18D-9F2C-4D1C-88F0-E726B2F4266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E19E3-1E9C-4D95-9085-709679C7FF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948D0-45F5-4CAA-849C-65669095A3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10AFB-3EE3-40A4-B376-77318047104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09975" cy="448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025900" y="1598613"/>
            <a:ext cx="3609975" cy="448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19E3D-436A-499A-8A32-8C1B2EE502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43C17-B384-4904-B515-1521FC6197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5634F-1F00-477E-B926-360347F343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678D0-8F48-4A72-923E-A239E8B1D1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816D-226E-4E66-A177-C467D4B200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97484-210D-47FF-B257-91DD83672E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B013C-3CED-42A6-B462-A8D60634E13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D14E1-1430-4CFF-98B9-58CD18667F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5816600" y="142875"/>
            <a:ext cx="1865313" cy="5938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19075" y="142875"/>
            <a:ext cx="5445125" cy="5938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C0A68-B4EE-4792-8864-49597932FC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71513" y="1906588"/>
            <a:ext cx="3822700" cy="4310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906588"/>
            <a:ext cx="3824287" cy="4310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570A3-4F74-4872-903B-CC34AFAA92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21450" y="444500"/>
            <a:ext cx="1949450" cy="57721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71513" y="444500"/>
            <a:ext cx="5697537" cy="57721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1513" y="444500"/>
            <a:ext cx="7799387" cy="12446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09975" cy="448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025900" y="1598613"/>
            <a:ext cx="3609975" cy="448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8792A-5BA6-4A93-9310-BED0B79668D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7EBFE-4785-42B7-B150-EFFD3D429FA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B3312-C4FF-4EBD-82D7-CF22786B19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3110A-6B3C-4B12-817B-7386CCD7E2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2741E-AEA7-4314-A1F5-334411CBEDA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53D8D-C36B-402F-926D-1690C037C4B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0"/>
            <a:ext cx="9158288" cy="6869113"/>
            <a:chOff x="0" y="0"/>
            <a:chExt cx="5769" cy="4327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rgbClr val="C16059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rgbClr val="B49B6D"/>
                </a:gs>
                <a:gs pos="50000">
                  <a:srgbClr val="D5B781"/>
                </a:gs>
                <a:gs pos="100000">
                  <a:srgbClr val="B49B6D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grpSp>
          <p:nvGrpSpPr>
            <p:cNvPr id="1035" name="Group 5"/>
            <p:cNvGrpSpPr>
              <a:grpSpLocks/>
            </p:cNvGrpSpPr>
            <p:nvPr/>
          </p:nvGrpSpPr>
          <p:grpSpPr bwMode="auto">
            <a:xfrm>
              <a:off x="4944" y="9"/>
              <a:ext cx="815" cy="3965"/>
              <a:chOff x="4944" y="9"/>
              <a:chExt cx="815" cy="3965"/>
            </a:xfrm>
          </p:grpSpPr>
          <p:grpSp>
            <p:nvGrpSpPr>
              <p:cNvPr id="1047" name="Group 6"/>
              <p:cNvGrpSpPr>
                <a:grpSpLocks/>
              </p:cNvGrpSpPr>
              <p:nvPr/>
            </p:nvGrpSpPr>
            <p:grpSpPr bwMode="auto">
              <a:xfrm>
                <a:off x="5280" y="9"/>
                <a:ext cx="479" cy="1421"/>
                <a:chOff x="5280" y="9"/>
                <a:chExt cx="479" cy="1421"/>
              </a:xfrm>
            </p:grpSpPr>
            <p:grpSp>
              <p:nvGrpSpPr>
                <p:cNvPr id="1068" name="Group 7"/>
                <p:cNvGrpSpPr>
                  <a:grpSpLocks/>
                </p:cNvGrpSpPr>
                <p:nvPr/>
              </p:nvGrpSpPr>
              <p:grpSpPr bwMode="auto">
                <a:xfrm>
                  <a:off x="5475" y="9"/>
                  <a:ext cx="175" cy="173"/>
                  <a:chOff x="5475" y="9"/>
                  <a:chExt cx="175" cy="173"/>
                </a:xfrm>
              </p:grpSpPr>
              <p:grpSp>
                <p:nvGrpSpPr>
                  <p:cNvPr id="5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5475" y="9"/>
                    <a:ext cx="175" cy="173"/>
                    <a:chOff x="5475" y="9"/>
                    <a:chExt cx="175" cy="173"/>
                  </a:xfrm>
                </p:grpSpPr>
                <p:sp>
                  <p:nvSpPr>
                    <p:cNvPr id="1033" name="AutoShape 9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5498" y="-14"/>
                      <a:ext cx="127" cy="176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w 1231"/>
                        <a:gd name="T91" fmla="*/ 0 h 2560"/>
                        <a:gd name="T92" fmla="*/ 1231 w 1231"/>
                        <a:gd name="T93" fmla="*/ 2560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T90" t="T91" r="T92" b="T93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defRPr/>
                      </a:pPr>
                      <a:endParaRPr lang="pl-PL">
                        <a:cs typeface="Lucida Sans Unicode" charset="0"/>
                      </a:endParaRPr>
                    </a:p>
                  </p:txBody>
                </p:sp>
                <p:sp>
                  <p:nvSpPr>
                    <p:cNvPr id="1034" name="AutoShape 10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5504" y="67"/>
                      <a:ext cx="89" cy="142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w 865"/>
                        <a:gd name="T111" fmla="*/ 0 h 2071"/>
                        <a:gd name="T112" fmla="*/ 865 w 865"/>
                        <a:gd name="T113" fmla="*/ 2071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T110" t="T111" r="T112" b="T113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defRPr/>
                      </a:pPr>
                      <a:endParaRPr lang="pl-PL">
                        <a:cs typeface="Lucida Sans Unicode" charset="0"/>
                      </a:endParaRPr>
                    </a:p>
                  </p:txBody>
                </p:sp>
              </p:grpSp>
              <p:sp>
                <p:nvSpPr>
                  <p:cNvPr id="6" name="Oval 11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57" y="82"/>
                    <a:ext cx="18" cy="1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pl-PL">
                      <a:cs typeface="Lucida Sans Unicode" charset="0"/>
                    </a:endParaRPr>
                  </a:p>
                </p:txBody>
              </p:sp>
              <p:sp>
                <p:nvSpPr>
                  <p:cNvPr id="1036" name="AutoShape 1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07" y="54"/>
                    <a:ext cx="27" cy="36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w 266"/>
                      <a:gd name="T21" fmla="*/ 0 h 521"/>
                      <a:gd name="T22" fmla="*/ 266 w 266"/>
                      <a:gd name="T23" fmla="*/ 521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pl-PL">
                      <a:cs typeface="Lucida Sans Unicode" charset="0"/>
                    </a:endParaRPr>
                  </a:p>
                </p:txBody>
              </p:sp>
              <p:sp>
                <p:nvSpPr>
                  <p:cNvPr id="1037" name="AutoShape 13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61" y="46"/>
                    <a:ext cx="41" cy="24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w 392"/>
                      <a:gd name="T23" fmla="*/ 0 h 340"/>
                      <a:gd name="T24" fmla="*/ 392 w 392"/>
                      <a:gd name="T25" fmla="*/ 340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T22" t="T23" r="T24" b="T25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pl-PL">
                      <a:cs typeface="Lucida Sans Unicode" charset="0"/>
                    </a:endParaRPr>
                  </a:p>
                </p:txBody>
              </p:sp>
              <p:sp>
                <p:nvSpPr>
                  <p:cNvPr id="1038" name="AutoShape 14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96" y="77"/>
                    <a:ext cx="15" cy="39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w 151"/>
                      <a:gd name="T21" fmla="*/ 0 h 558"/>
                      <a:gd name="T22" fmla="*/ 151 w 151"/>
                      <a:gd name="T23" fmla="*/ 558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pl-PL">
                      <a:cs typeface="Lucida Sans Unicode" charset="0"/>
                    </a:endParaRPr>
                  </a:p>
                </p:txBody>
              </p:sp>
              <p:sp>
                <p:nvSpPr>
                  <p:cNvPr id="1039" name="AutoShape 1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58" y="120"/>
                    <a:ext cx="40" cy="17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w 392"/>
                      <a:gd name="T21" fmla="*/ 0 h 253"/>
                      <a:gd name="T22" fmla="*/ 392 w 392"/>
                      <a:gd name="T23" fmla="*/ 253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pl-PL">
                      <a:cs typeface="Lucida Sans Unicode" charset="0"/>
                    </a:endParaRPr>
                  </a:p>
                </p:txBody>
              </p:sp>
              <p:sp>
                <p:nvSpPr>
                  <p:cNvPr id="1040" name="AutoShape 16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17" y="105"/>
                    <a:ext cx="24" cy="2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w 238"/>
                      <a:gd name="T21" fmla="*/ 0 h 386"/>
                      <a:gd name="T22" fmla="*/ 238 w 238"/>
                      <a:gd name="T23" fmla="*/ 386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pl-PL">
                      <a:cs typeface="Lucida Sans Unicode" charset="0"/>
                    </a:endParaRPr>
                  </a:p>
                </p:txBody>
              </p:sp>
            </p:grpSp>
            <p:pic>
              <p:nvPicPr>
                <p:cNvPr id="7" name="Picture 17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8" name="Picture 18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9" name="Picture 19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0" name="Picture 20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1" name="Picture 21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2" name="Picture 22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" name="Picture 23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4" name="Picture 24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</p:grpSp>
          <p:grpSp>
            <p:nvGrpSpPr>
              <p:cNvPr id="1048" name="Group 25"/>
              <p:cNvGrpSpPr>
                <a:grpSpLocks/>
              </p:cNvGrpSpPr>
              <p:nvPr/>
            </p:nvGrpSpPr>
            <p:grpSpPr bwMode="auto">
              <a:xfrm>
                <a:off x="4944" y="1008"/>
                <a:ext cx="521" cy="2966"/>
                <a:chOff x="4944" y="1008"/>
                <a:chExt cx="521" cy="2966"/>
              </a:xfrm>
            </p:grpSpPr>
            <p:pic>
              <p:nvPicPr>
                <p:cNvPr id="1049" name="Picture 26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050" name="Picture 27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051" name="Picture 28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052" name="Picture 29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053" name="Picture 30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054" name="Picture 31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055" name="Picture 32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056" name="Picture 33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057" name="Picture 34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058" name="Picture 35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059" name="Picture 36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060" name="Picture 37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061" name="Picture 38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062" name="Picture 39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063" name="Picture 40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064" name="Picture 41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065" name="Picture 42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066" name="Picture 43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067" name="Picture 44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</p:grpSp>
        </p:grpSp>
        <p:sp>
          <p:nvSpPr>
            <p:cNvPr id="1069" name="AutoShape 45"/>
            <p:cNvSpPr>
              <a:spLocks noChangeArrowheads="1"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w 750"/>
                <a:gd name="T19" fmla="*/ 0 h 1222"/>
                <a:gd name="T20" fmla="*/ 750 w 750"/>
                <a:gd name="T21" fmla="*/ 1222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BE4AE"/>
                </a:gs>
                <a:gs pos="100000">
                  <a:srgbClr val="FAE3B7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1070" name="AutoShape 46"/>
            <p:cNvSpPr>
              <a:spLocks noChangeArrowheads="1"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  <a:gd name="T22" fmla="*/ 0 w 768"/>
                <a:gd name="T23" fmla="*/ 0 h 1260"/>
                <a:gd name="T24" fmla="*/ 768 w 768"/>
                <a:gd name="T25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50000">
                  <a:srgbClr val="F0B854"/>
                </a:gs>
                <a:gs pos="100000">
                  <a:srgbClr val="DC893E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1071" name="AutoShape 47"/>
            <p:cNvSpPr>
              <a:spLocks noChangeArrowheads="1"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  <a:gd name="T50" fmla="*/ 0 w 776"/>
                <a:gd name="T51" fmla="*/ 0 h 2543"/>
                <a:gd name="T52" fmla="*/ 776 w 776"/>
                <a:gd name="T53" fmla="*/ 2543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T50" t="T51" r="T52" b="T53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rgbClr val="38513A"/>
                </a:gs>
                <a:gs pos="50000">
                  <a:srgbClr val="79AF7D"/>
                </a:gs>
                <a:gs pos="100000">
                  <a:srgbClr val="38513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1072" name="AutoShape 48"/>
            <p:cNvSpPr>
              <a:spLocks noChangeArrowheads="1"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w 617"/>
                <a:gd name="T27" fmla="*/ 0 h 1376"/>
                <a:gd name="T28" fmla="*/ 617 w 617"/>
                <a:gd name="T29" fmla="*/ 1376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1073" name="AutoShape 49"/>
            <p:cNvSpPr>
              <a:spLocks noChangeArrowheads="1"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w 576"/>
                <a:gd name="T23" fmla="*/ 0 h 3180"/>
                <a:gd name="T24" fmla="*/ 576 w 576"/>
                <a:gd name="T25" fmla="*/ 318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1074" name="AutoShape 50"/>
            <p:cNvSpPr>
              <a:spLocks noChangeArrowheads="1"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w 573"/>
                <a:gd name="T19" fmla="*/ 0 h 1935"/>
                <a:gd name="T20" fmla="*/ 573 w 573"/>
                <a:gd name="T21" fmla="*/ 1935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100000">
                  <a:srgbClr val="C16059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1075" name="AutoShape 51"/>
            <p:cNvSpPr>
              <a:spLocks noChangeArrowheads="1"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w 363"/>
                <a:gd name="T15" fmla="*/ 0 h 2112"/>
                <a:gd name="T16" fmla="*/ 363 w 363"/>
                <a:gd name="T17" fmla="*/ 2112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BE4AE"/>
                </a:gs>
                <a:gs pos="100000">
                  <a:srgbClr val="FAE3B7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1076" name="AutoShape 52"/>
            <p:cNvSpPr>
              <a:spLocks noChangeArrowheads="1"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w 363"/>
                <a:gd name="T15" fmla="*/ 0 h 2112"/>
                <a:gd name="T16" fmla="*/ 363 w 363"/>
                <a:gd name="T17" fmla="*/ 2112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50000">
                  <a:srgbClr val="F0B854"/>
                </a:gs>
                <a:gs pos="100000">
                  <a:srgbClr val="DC893E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BE4AE"/>
                </a:gs>
                <a:gs pos="100000">
                  <a:srgbClr val="FAE3B7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1078" name="AutoShape 54"/>
            <p:cNvSpPr>
              <a:spLocks noChangeArrowheads="1"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  <a:gd name="T30" fmla="*/ 0 w 692"/>
                <a:gd name="T31" fmla="*/ 0 h 378"/>
                <a:gd name="T32" fmla="*/ 692 w 692"/>
                <a:gd name="T33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T30" t="T31" r="T32" b="T33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rgbClr val="C16059"/>
                </a:gs>
                <a:gs pos="50000">
                  <a:srgbClr val="DC893E"/>
                </a:gs>
                <a:gs pos="100000">
                  <a:srgbClr val="C16059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1079" name="AutoShape 55"/>
            <p:cNvSpPr>
              <a:spLocks noChangeArrowheads="1"/>
            </p:cNvSpPr>
            <p:nvPr/>
          </p:nvSpPr>
          <p:spPr bwMode="auto">
            <a:xfrm rot="5400000">
              <a:off x="2733" y="2089"/>
              <a:ext cx="4320" cy="142"/>
            </a:xfrm>
            <a:custGeom>
              <a:avLst/>
              <a:gdLst>
                <a:gd name="T0" fmla="*/ 4259 w 21600"/>
                <a:gd name="T1" fmla="*/ 71 h 21600"/>
                <a:gd name="T2" fmla="*/ 2160 w 21600"/>
                <a:gd name="T3" fmla="*/ 142 h 21600"/>
                <a:gd name="T4" fmla="*/ 61 w 21600"/>
                <a:gd name="T5" fmla="*/ 71 h 21600"/>
                <a:gd name="T6" fmla="*/ 2160 w 21600"/>
                <a:gd name="T7" fmla="*/ 0 h 21600"/>
                <a:gd name="T8" fmla="*/ 2105 w 21600"/>
                <a:gd name="T9" fmla="*/ 2130 h 21600"/>
                <a:gd name="T10" fmla="*/ 19495 w 21600"/>
                <a:gd name="T11" fmla="*/ 1947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</p:grpSp>
      <p:sp>
        <p:nvSpPr>
          <p:cNvPr id="1027" name="Rectangle 56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142875"/>
            <a:ext cx="7462838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8" name="Rectangle 5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72350" cy="4483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  <p:sp>
        <p:nvSpPr>
          <p:cNvPr id="1082" name="Rectangle 58"/>
          <p:cNvSpPr>
            <a:spLocks noGrp="1" noChangeArrowheads="1"/>
          </p:cNvSpPr>
          <p:nvPr>
            <p:ph type="dt"/>
          </p:nvPr>
        </p:nvSpPr>
        <p:spPr bwMode="auto">
          <a:xfrm>
            <a:off x="301625" y="6242050"/>
            <a:ext cx="17684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2F1311"/>
                </a:solidFill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83" name="Text Box 59"/>
          <p:cNvSpPr txBox="1">
            <a:spLocks noChangeArrowheads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>
              <a:cs typeface="Lucida Sans Unicode" charset="0"/>
            </a:endParaRPr>
          </a:p>
        </p:txBody>
      </p:sp>
      <p:sp>
        <p:nvSpPr>
          <p:cNvPr id="1084" name="Rectangle 60"/>
          <p:cNvSpPr>
            <a:spLocks noGrp="1" noChangeArrowheads="1"/>
          </p:cNvSpPr>
          <p:nvPr>
            <p:ph type="sldNum"/>
          </p:nvPr>
        </p:nvSpPr>
        <p:spPr bwMode="auto">
          <a:xfrm>
            <a:off x="5867400" y="6248400"/>
            <a:ext cx="17414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2F1311"/>
                </a:solidFill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36CF13C7-E8EF-4607-8F8F-DB78882D4D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7D47D"/>
          </a:solidFill>
          <a:latin typeface="+mj-lt"/>
          <a:ea typeface="Lucida Sans Unicode" charset="0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7D47D"/>
          </a:solidFill>
          <a:latin typeface="Arial" charset="0"/>
          <a:ea typeface="Lucida Sans Unicode" charset="0"/>
          <a:cs typeface="Lucida Sans Unicode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7D47D"/>
          </a:solidFill>
          <a:latin typeface="Arial" charset="0"/>
          <a:ea typeface="Lucida Sans Unicode" charset="0"/>
          <a:cs typeface="Lucida Sans Unicode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7D47D"/>
          </a:solidFill>
          <a:latin typeface="Arial" charset="0"/>
          <a:ea typeface="Lucida Sans Unicode" charset="0"/>
          <a:cs typeface="Lucida Sans Unicode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7D47D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cs typeface="Lucida Sans Unicode" charset="0"/>
        </a:defRPr>
      </a:lvl6pPr>
      <a:lvl7pPr marL="29718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cs typeface="Lucida Sans Unicode" charset="0"/>
        </a:defRPr>
      </a:lvl7pPr>
      <a:lvl8pPr marL="3429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cs typeface="Lucida Sans Unicode" charset="0"/>
        </a:defRPr>
      </a:lvl8pPr>
      <a:lvl9pPr marL="3886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cs typeface="Lucida Sans Unicode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2F1311"/>
          </a:solidFill>
          <a:latin typeface="+mn-lt"/>
          <a:ea typeface="Lucida Sans Unicode" charset="0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2F1311"/>
          </a:solidFill>
          <a:latin typeface="+mn-lt"/>
          <a:ea typeface="Lucida Sans Unicode" charset="0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2F1311"/>
          </a:solidFill>
          <a:latin typeface="+mn-lt"/>
          <a:ea typeface="Lucida Sans Unicode" charset="0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2F1311"/>
          </a:solidFill>
          <a:latin typeface="+mn-lt"/>
          <a:ea typeface="Lucida Sans Unicode" charset="0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2F1311"/>
          </a:solidFill>
          <a:latin typeface="+mn-lt"/>
          <a:ea typeface="Lucida Sans Unicode" charset="0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6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"/>
          <p:cNvGrpSpPr>
            <a:grpSpLocks/>
          </p:cNvGrpSpPr>
          <p:nvPr/>
        </p:nvGrpSpPr>
        <p:grpSpPr bwMode="auto">
          <a:xfrm>
            <a:off x="0" y="1588"/>
            <a:ext cx="9158288" cy="6867525"/>
            <a:chOff x="0" y="1"/>
            <a:chExt cx="5769" cy="4326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0" y="1"/>
              <a:ext cx="5089" cy="126"/>
            </a:xfrm>
            <a:prstGeom prst="rect">
              <a:avLst/>
            </a:prstGeom>
            <a:gradFill rotWithShape="0">
              <a:gsLst>
                <a:gs pos="0">
                  <a:srgbClr val="C16059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5010" y="1"/>
              <a:ext cx="758" cy="4319"/>
            </a:xfrm>
            <a:prstGeom prst="rect">
              <a:avLst/>
            </a:prstGeom>
            <a:gradFill rotWithShape="0">
              <a:gsLst>
                <a:gs pos="0">
                  <a:srgbClr val="B49B6D"/>
                </a:gs>
                <a:gs pos="50000">
                  <a:srgbClr val="D5B781"/>
                </a:gs>
                <a:gs pos="100000">
                  <a:srgbClr val="B49B6D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grpSp>
          <p:nvGrpSpPr>
            <p:cNvPr id="13323" name="Group 5"/>
            <p:cNvGrpSpPr>
              <a:grpSpLocks/>
            </p:cNvGrpSpPr>
            <p:nvPr/>
          </p:nvGrpSpPr>
          <p:grpSpPr bwMode="auto">
            <a:xfrm>
              <a:off x="4944" y="8"/>
              <a:ext cx="815" cy="3966"/>
              <a:chOff x="4944" y="8"/>
              <a:chExt cx="815" cy="3966"/>
            </a:xfrm>
          </p:grpSpPr>
          <p:grpSp>
            <p:nvGrpSpPr>
              <p:cNvPr id="13335" name="Group 6"/>
              <p:cNvGrpSpPr>
                <a:grpSpLocks/>
              </p:cNvGrpSpPr>
              <p:nvPr/>
            </p:nvGrpSpPr>
            <p:grpSpPr bwMode="auto">
              <a:xfrm>
                <a:off x="5280" y="8"/>
                <a:ext cx="479" cy="1422"/>
                <a:chOff x="5280" y="8"/>
                <a:chExt cx="479" cy="1422"/>
              </a:xfrm>
            </p:grpSpPr>
            <p:grpSp>
              <p:nvGrpSpPr>
                <p:cNvPr id="13356" name="Group 7"/>
                <p:cNvGrpSpPr>
                  <a:grpSpLocks/>
                </p:cNvGrpSpPr>
                <p:nvPr/>
              </p:nvGrpSpPr>
              <p:grpSpPr bwMode="auto">
                <a:xfrm>
                  <a:off x="5477" y="8"/>
                  <a:ext cx="175" cy="173"/>
                  <a:chOff x="5477" y="8"/>
                  <a:chExt cx="175" cy="173"/>
                </a:xfrm>
              </p:grpSpPr>
              <p:grpSp>
                <p:nvGrpSpPr>
                  <p:cNvPr id="13365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5477" y="8"/>
                    <a:ext cx="175" cy="173"/>
                    <a:chOff x="5477" y="8"/>
                    <a:chExt cx="175" cy="173"/>
                  </a:xfrm>
                </p:grpSpPr>
                <p:sp>
                  <p:nvSpPr>
                    <p:cNvPr id="2057" name="AutoShape 9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5500" y="-17"/>
                      <a:ext cx="127" cy="176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w 1231"/>
                        <a:gd name="T91" fmla="*/ 0 h 2560"/>
                        <a:gd name="T92" fmla="*/ 1231 w 1231"/>
                        <a:gd name="T93" fmla="*/ 2560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T90" t="T91" r="T92" b="T93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defRPr/>
                      </a:pPr>
                      <a:endParaRPr lang="pl-PL">
                        <a:cs typeface="Lucida Sans Unicode" charset="0"/>
                      </a:endParaRPr>
                    </a:p>
                  </p:txBody>
                </p:sp>
                <p:sp>
                  <p:nvSpPr>
                    <p:cNvPr id="2058" name="AutoShape 10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5506" y="66"/>
                      <a:ext cx="89" cy="142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w 865"/>
                        <a:gd name="T111" fmla="*/ 0 h 2071"/>
                        <a:gd name="T112" fmla="*/ 865 w 865"/>
                        <a:gd name="T113" fmla="*/ 2071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T110" t="T111" r="T112" b="T113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defRPr/>
                      </a:pPr>
                      <a:endParaRPr lang="pl-PL">
                        <a:cs typeface="Lucida Sans Unicode" charset="0"/>
                      </a:endParaRPr>
                    </a:p>
                  </p:txBody>
                </p:sp>
              </p:grpSp>
              <p:sp>
                <p:nvSpPr>
                  <p:cNvPr id="6" name="Oval 11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59" y="82"/>
                    <a:ext cx="18" cy="1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pl-PL">
                      <a:cs typeface="Lucida Sans Unicode" charset="0"/>
                    </a:endParaRPr>
                  </a:p>
                </p:txBody>
              </p:sp>
              <p:sp>
                <p:nvSpPr>
                  <p:cNvPr id="2060" name="AutoShape 1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10" y="53"/>
                    <a:ext cx="27" cy="36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w 266"/>
                      <a:gd name="T21" fmla="*/ 0 h 521"/>
                      <a:gd name="T22" fmla="*/ 266 w 266"/>
                      <a:gd name="T23" fmla="*/ 521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pl-PL">
                      <a:cs typeface="Lucida Sans Unicode" charset="0"/>
                    </a:endParaRPr>
                  </a:p>
                </p:txBody>
              </p:sp>
              <p:sp>
                <p:nvSpPr>
                  <p:cNvPr id="2061" name="AutoShape 13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63" y="45"/>
                    <a:ext cx="41" cy="24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w 392"/>
                      <a:gd name="T23" fmla="*/ 0 h 340"/>
                      <a:gd name="T24" fmla="*/ 392 w 392"/>
                      <a:gd name="T25" fmla="*/ 340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T22" t="T23" r="T24" b="T25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pl-PL">
                      <a:cs typeface="Lucida Sans Unicode" charset="0"/>
                    </a:endParaRPr>
                  </a:p>
                </p:txBody>
              </p:sp>
              <p:sp>
                <p:nvSpPr>
                  <p:cNvPr id="2062" name="AutoShape 14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98" y="78"/>
                    <a:ext cx="15" cy="39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w 151"/>
                      <a:gd name="T21" fmla="*/ 0 h 558"/>
                      <a:gd name="T22" fmla="*/ 151 w 151"/>
                      <a:gd name="T23" fmla="*/ 558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pl-PL">
                      <a:cs typeface="Lucida Sans Unicode" charset="0"/>
                    </a:endParaRPr>
                  </a:p>
                </p:txBody>
              </p:sp>
              <p:sp>
                <p:nvSpPr>
                  <p:cNvPr id="2063" name="AutoShape 1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60" y="121"/>
                    <a:ext cx="40" cy="17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w 392"/>
                      <a:gd name="T21" fmla="*/ 0 h 253"/>
                      <a:gd name="T22" fmla="*/ 392 w 392"/>
                      <a:gd name="T23" fmla="*/ 253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pl-PL">
                      <a:cs typeface="Lucida Sans Unicode" charset="0"/>
                    </a:endParaRPr>
                  </a:p>
                </p:txBody>
              </p:sp>
              <p:sp>
                <p:nvSpPr>
                  <p:cNvPr id="2064" name="AutoShape 16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5519" y="106"/>
                    <a:ext cx="24" cy="2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w 238"/>
                      <a:gd name="T21" fmla="*/ 0 h 386"/>
                      <a:gd name="T22" fmla="*/ 238 w 238"/>
                      <a:gd name="T23" fmla="*/ 386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pl-PL">
                      <a:cs typeface="Lucida Sans Unicode" charset="0"/>
                    </a:endParaRPr>
                  </a:p>
                </p:txBody>
              </p:sp>
            </p:grpSp>
            <p:pic>
              <p:nvPicPr>
                <p:cNvPr id="13357" name="Picture 17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5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58" name="Picture 18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5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59" name="Picture 19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7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60" name="Picture 20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7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61" name="Picture 21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9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62" name="Picture 22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9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63" name="Picture 23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64" name="Picture 24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</p:grpSp>
          <p:grpSp>
            <p:nvGrpSpPr>
              <p:cNvPr id="13336" name="Group 25"/>
              <p:cNvGrpSpPr>
                <a:grpSpLocks/>
              </p:cNvGrpSpPr>
              <p:nvPr/>
            </p:nvGrpSpPr>
            <p:grpSpPr bwMode="auto">
              <a:xfrm>
                <a:off x="4944" y="1008"/>
                <a:ext cx="521" cy="2966"/>
                <a:chOff x="4944" y="1008"/>
                <a:chExt cx="521" cy="2966"/>
              </a:xfrm>
            </p:grpSpPr>
            <p:pic>
              <p:nvPicPr>
                <p:cNvPr id="13337" name="Picture 26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38" name="Picture 27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39" name="Picture 28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40" name="Picture 29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41" name="Picture 30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42" name="Picture 31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43" name="Picture 32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44" name="Picture 33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45" name="Picture 34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46" name="Picture 35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47" name="Picture 36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48" name="Picture 37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49" name="Picture 38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50" name="Picture 39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51" name="Picture 40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52" name="Picture 41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53" name="Picture 42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54" name="Picture 43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  <p:pic>
              <p:nvPicPr>
                <p:cNvPr id="13355" name="Picture 44"/>
                <p:cNvPicPr>
                  <a:picLocks noChangeAspect="1" noChangeArrowheads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</p:pic>
          </p:grpSp>
        </p:grpSp>
        <p:sp>
          <p:nvSpPr>
            <p:cNvPr id="2093" name="AutoShape 45"/>
            <p:cNvSpPr>
              <a:spLocks noChangeArrowheads="1"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w 750"/>
                <a:gd name="T19" fmla="*/ 0 h 1222"/>
                <a:gd name="T20" fmla="*/ 750 w 750"/>
                <a:gd name="T21" fmla="*/ 1222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BE4AE"/>
                </a:gs>
                <a:gs pos="100000">
                  <a:srgbClr val="FAE3B7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2094" name="AutoShape 46"/>
            <p:cNvSpPr>
              <a:spLocks noChangeArrowheads="1"/>
            </p:cNvSpPr>
            <p:nvPr/>
          </p:nvSpPr>
          <p:spPr bwMode="auto">
            <a:xfrm>
              <a:off x="5001" y="3060"/>
              <a:ext cx="768" cy="1259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  <a:gd name="T22" fmla="*/ 0 w 768"/>
                <a:gd name="T23" fmla="*/ 0 h 1260"/>
                <a:gd name="T24" fmla="*/ 768 w 768"/>
                <a:gd name="T25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50000">
                  <a:srgbClr val="F0B854"/>
                </a:gs>
                <a:gs pos="100000">
                  <a:srgbClr val="DC893E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2095" name="AutoShape 47"/>
            <p:cNvSpPr>
              <a:spLocks noChangeArrowheads="1"/>
            </p:cNvSpPr>
            <p:nvPr/>
          </p:nvSpPr>
          <p:spPr bwMode="auto">
            <a:xfrm>
              <a:off x="4994" y="1775"/>
              <a:ext cx="776" cy="2542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  <a:gd name="T50" fmla="*/ 0 w 776"/>
                <a:gd name="T51" fmla="*/ 0 h 2543"/>
                <a:gd name="T52" fmla="*/ 776 w 776"/>
                <a:gd name="T53" fmla="*/ 2543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T50" t="T51" r="T52" b="T53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rgbClr val="38513A"/>
                </a:gs>
                <a:gs pos="50000">
                  <a:srgbClr val="79AF7D"/>
                </a:gs>
                <a:gs pos="100000">
                  <a:srgbClr val="38513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2096" name="AutoShape 48"/>
            <p:cNvSpPr>
              <a:spLocks noChangeArrowheads="1"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w 617"/>
                <a:gd name="T27" fmla="*/ 0 h 1376"/>
                <a:gd name="T28" fmla="*/ 617 w 617"/>
                <a:gd name="T29" fmla="*/ 1376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2097" name="AutoShape 49"/>
            <p:cNvSpPr>
              <a:spLocks noChangeArrowheads="1"/>
            </p:cNvSpPr>
            <p:nvPr/>
          </p:nvSpPr>
          <p:spPr bwMode="auto">
            <a:xfrm>
              <a:off x="5193" y="270"/>
              <a:ext cx="576" cy="3179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w 576"/>
                <a:gd name="T23" fmla="*/ 0 h 3180"/>
                <a:gd name="T24" fmla="*/ 576 w 576"/>
                <a:gd name="T25" fmla="*/ 318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T22" t="T23" r="T24" b="T25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2098" name="AutoShape 50"/>
            <p:cNvSpPr>
              <a:spLocks noChangeArrowheads="1"/>
            </p:cNvSpPr>
            <p:nvPr/>
          </p:nvSpPr>
          <p:spPr bwMode="auto">
            <a:xfrm>
              <a:off x="5197" y="166"/>
              <a:ext cx="573" cy="1934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w 573"/>
                <a:gd name="T19" fmla="*/ 0 h 1935"/>
                <a:gd name="T20" fmla="*/ 573 w 573"/>
                <a:gd name="T21" fmla="*/ 1935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T18" t="T19" r="T20" b="T21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100000">
                  <a:srgbClr val="C16059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2099" name="AutoShape 51"/>
            <p:cNvSpPr>
              <a:spLocks noChangeArrowheads="1"/>
            </p:cNvSpPr>
            <p:nvPr/>
          </p:nvSpPr>
          <p:spPr bwMode="auto">
            <a:xfrm>
              <a:off x="5004" y="1"/>
              <a:ext cx="363" cy="2111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w 363"/>
                <a:gd name="T15" fmla="*/ 0 h 2112"/>
                <a:gd name="T16" fmla="*/ 363 w 363"/>
                <a:gd name="T17" fmla="*/ 2112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BE4AE"/>
                </a:gs>
                <a:gs pos="100000">
                  <a:srgbClr val="FAE3B7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2100" name="AutoShape 52"/>
            <p:cNvSpPr>
              <a:spLocks noChangeArrowheads="1"/>
            </p:cNvSpPr>
            <p:nvPr/>
          </p:nvSpPr>
          <p:spPr bwMode="auto">
            <a:xfrm>
              <a:off x="5004" y="2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w 363"/>
                <a:gd name="T15" fmla="*/ 0 h 2112"/>
                <a:gd name="T16" fmla="*/ 363 w 363"/>
                <a:gd name="T17" fmla="*/ 2112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T14" t="T15" r="T16" b="T17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DC893E"/>
                </a:gs>
                <a:gs pos="50000">
                  <a:srgbClr val="F0B854"/>
                </a:gs>
                <a:gs pos="100000">
                  <a:srgbClr val="DC893E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4955" y="2"/>
              <a:ext cx="56" cy="4319"/>
            </a:xfrm>
            <a:prstGeom prst="rect">
              <a:avLst/>
            </a:prstGeom>
            <a:gradFill rotWithShape="0">
              <a:gsLst>
                <a:gs pos="0">
                  <a:srgbClr val="FBE4AE"/>
                </a:gs>
                <a:gs pos="100000">
                  <a:srgbClr val="FAE3B7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2102" name="AutoShape 54"/>
            <p:cNvSpPr>
              <a:spLocks noChangeArrowheads="1"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  <a:gd name="T30" fmla="*/ 0 w 692"/>
                <a:gd name="T31" fmla="*/ 0 h 378"/>
                <a:gd name="T32" fmla="*/ 692 w 692"/>
                <a:gd name="T33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T30" t="T31" r="T32" b="T33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rgbClr val="C16059"/>
                </a:gs>
                <a:gs pos="50000">
                  <a:srgbClr val="DC893E"/>
                </a:gs>
                <a:gs pos="100000">
                  <a:srgbClr val="C16059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  <p:sp>
          <p:nvSpPr>
            <p:cNvPr id="2103" name="AutoShape 55"/>
            <p:cNvSpPr>
              <a:spLocks noChangeArrowheads="1"/>
            </p:cNvSpPr>
            <p:nvPr/>
          </p:nvSpPr>
          <p:spPr bwMode="auto">
            <a:xfrm rot="5400000">
              <a:off x="2734" y="2088"/>
              <a:ext cx="4319" cy="142"/>
            </a:xfrm>
            <a:custGeom>
              <a:avLst/>
              <a:gdLst>
                <a:gd name="T0" fmla="*/ 4259 w 21600"/>
                <a:gd name="T1" fmla="*/ 71 h 21600"/>
                <a:gd name="T2" fmla="*/ 2160 w 21600"/>
                <a:gd name="T3" fmla="*/ 142 h 21600"/>
                <a:gd name="T4" fmla="*/ 61 w 21600"/>
                <a:gd name="T5" fmla="*/ 71 h 21600"/>
                <a:gd name="T6" fmla="*/ 2160 w 21600"/>
                <a:gd name="T7" fmla="*/ 0 h 21600"/>
                <a:gd name="T8" fmla="*/ 2105 w 21600"/>
                <a:gd name="T9" fmla="*/ 2130 h 21600"/>
                <a:gd name="T10" fmla="*/ 19495 w 21600"/>
                <a:gd name="T11" fmla="*/ 1947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00"/>
                </a:gs>
                <a:gs pos="100000">
                  <a:srgbClr val="C16059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pl-PL">
                <a:cs typeface="Lucida Sans Unicode" charset="0"/>
              </a:endParaRPr>
            </a:p>
          </p:txBody>
        </p:sp>
      </p:grpSp>
      <p:sp>
        <p:nvSpPr>
          <p:cNvPr id="13315" name="Rectangle 56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142875"/>
            <a:ext cx="7462838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3316" name="Rectangle 5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72350" cy="4483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dt"/>
          </p:nvPr>
        </p:nvSpPr>
        <p:spPr bwMode="auto">
          <a:xfrm>
            <a:off x="301625" y="6242050"/>
            <a:ext cx="17684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2F1311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>
              <a:cs typeface="Lucida Sans Unicode" charset="0"/>
            </a:endParaRPr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sldNum"/>
          </p:nvPr>
        </p:nvSpPr>
        <p:spPr bwMode="auto">
          <a:xfrm>
            <a:off x="5867400" y="6248400"/>
            <a:ext cx="17414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2F1311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9FAF9787-3E30-4FBB-9F23-E566C83F52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7D47D"/>
          </a:solidFill>
          <a:latin typeface="+mj-lt"/>
          <a:ea typeface="Lucida Sans Unicode" charset="0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7D47D"/>
          </a:solidFill>
          <a:latin typeface="Arial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7D47D"/>
          </a:solidFill>
          <a:latin typeface="Arial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7D47D"/>
          </a:solidFill>
          <a:latin typeface="Arial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7D47D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F7D47D"/>
          </a:solidFill>
          <a:latin typeface="Arial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2F1311"/>
          </a:solidFill>
          <a:latin typeface="+mn-lt"/>
          <a:ea typeface="Lucida Sans Unicode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2F1311"/>
          </a:solidFill>
          <a:latin typeface="+mn-lt"/>
          <a:ea typeface="Lucida Sans Unicode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2F1311"/>
          </a:solidFill>
          <a:latin typeface="+mn-lt"/>
          <a:ea typeface="Lucida Sans Unicode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2F1311"/>
          </a:solidFill>
          <a:latin typeface="+mn-lt"/>
          <a:ea typeface="Lucida Sans Unicode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2F1311"/>
          </a:solidFill>
          <a:latin typeface="+mn-lt"/>
          <a:ea typeface="Lucida Sans Unicode" charset="0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2F131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368300" y="1717675"/>
            <a:ext cx="8775700" cy="5140325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36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>
              <a:cs typeface="Lucida Sans Unicode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444500"/>
            <a:ext cx="7799387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906588"/>
            <a:ext cx="7799387" cy="431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0" y="0"/>
            <a:ext cx="165100" cy="833438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>
              <a:cs typeface="Lucida Sans Unicode" charset="0"/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2160588"/>
            <a:ext cx="165100" cy="833437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>
              <a:cs typeface="Lucida Sans Unicode" charset="0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1060450"/>
            <a:ext cx="165100" cy="833438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pl-PL">
              <a:cs typeface="Lucida Sans Unicode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73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333333"/>
          </a:solidFill>
          <a:latin typeface="+mj-lt"/>
          <a:ea typeface="Lucida Sans Unicode" charset="0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333333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Lucida Sans Unicode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Lucida Sans Unicode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Lucida Sans Unicode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Lucida Sans Unicode" charset="0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Lucida Sans Unicode" charset="0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Lucida Sans Unicode" charset="0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Lucida Sans Unicode" charset="0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Lucida Sans Unicode" charset="0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547688"/>
            <a:ext cx="7808912" cy="1144587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200" i="1" smtClean="0"/>
              <a:t>Podnoszenie poziomu bezpieczeństwa w Internecie w szkołach i placówkach miasta Lublin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63525" y="1643063"/>
            <a:ext cx="8880475" cy="4402137"/>
          </a:xfrm>
        </p:spPr>
        <p:txBody>
          <a:bodyPr tIns="0" anchor="ctr"/>
          <a:lstStyle/>
          <a:p>
            <a:pPr indent="-334963" algn="ctr" eaLnBrk="1">
              <a:lnSpc>
                <a:spcPct val="117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4000" b="1" i="1" smtClean="0">
                <a:latin typeface="Comic Sans MS" pitchFamily="66" charset="0"/>
              </a:rPr>
              <a:t>„Uczeń w Sieci</a:t>
            </a:r>
            <a:r>
              <a:rPr lang="en-US" sz="3600" b="1" i="1" smtClean="0"/>
              <a:t>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smtClean="0"/>
              <a:t>Twitter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57225" y="1800225"/>
            <a:ext cx="7802563" cy="4222750"/>
          </a:xfrm>
        </p:spPr>
        <p:txBody>
          <a:bodyPr tIns="0" anchor="ctr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Zarejestrowany użytkownik może wysyłać i odczytywać tak zwane tweety (czyt. tłity). 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Tweet to krótka wiadomość tekstowa (maks. 140 znaków) wyświetlana na profilu autora wpisu oraz pokazywana użytkownikom, którzy obserwują dany profil.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  Użytkownicy piszą krótkie wiadomości w swoim profilu na Twitterze przez stronę www, SMS-em lub przez aplikację mobilną. Angielskie słowo tweet oznacza ćwierkanie, ćwierkać.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smtClean="0"/>
              <a:t>@ cyber 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2562" cy="4222750"/>
          </a:xfrm>
        </p:spPr>
        <p:txBody>
          <a:bodyPr tIns="0" anchor="ctr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Cyberprzestrzeń jest dzisiaj codziennością ale wśród wszystkich dobrodziejstw skrywane są również ciemne strony bycia „zalogowanym”.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smtClean="0"/>
              <a:t>@ cyber 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2562" cy="4222750"/>
          </a:xfrm>
        </p:spPr>
        <p:txBody>
          <a:bodyPr tIns="0" anchor="ctr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Cyberprzestrzeń kreuje zniekształcony odbiór świata przez młodego użytkownika, gdyż obejmuje coraz więcej  płaszczyzn życia codziennego. 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Ponadto kształtuje negatywny stosunek do rzeczywistości oraz determinuje zachowania przepełnione agresją.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smtClean="0"/>
              <a:t>@ cyber 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57225" y="1727200"/>
            <a:ext cx="7802563" cy="4752975"/>
          </a:xfrm>
        </p:spPr>
        <p:txBody>
          <a:bodyPr tIns="0" anchor="ctr"/>
          <a:lstStyle/>
          <a:p>
            <a:pPr indent="-341313" eaLnBrk="1">
              <a:lnSpc>
                <a:spcPct val="15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Pojawia się:</a:t>
            </a:r>
          </a:p>
          <a:p>
            <a:pPr indent="-341313" algn="ctr" eaLnBrk="1">
              <a:lnSpc>
                <a:spcPct val="15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 zobojętnienie, </a:t>
            </a:r>
          </a:p>
          <a:p>
            <a:pPr indent="-341313" algn="ctr" eaLnBrk="1">
              <a:lnSpc>
                <a:spcPct val="15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-zanik uczuć wyższych,</a:t>
            </a:r>
          </a:p>
          <a:p>
            <a:pPr indent="-341313" algn="ctr" eaLnBrk="1">
              <a:lnSpc>
                <a:spcPct val="15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 minimalizowanie faktycznego problemu.</a:t>
            </a:r>
          </a:p>
          <a:p>
            <a:pPr indent="-341313" algn="ctr" eaLnBrk="1">
              <a:lnSpc>
                <a:spcPct val="15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 </a:t>
            </a:r>
          </a:p>
          <a:p>
            <a:pPr indent="-341313" algn="ctr" eaLnBrk="1">
              <a:lnSpc>
                <a:spcPct val="15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Młodzież bardzo często wykorzystuje Sieć, aby </a:t>
            </a:r>
            <a:r>
              <a:rPr lang="en-US" sz="2600" b="1" smtClean="0"/>
              <a:t>oszukiwać, szkodzić, ośmieszać, popełniać przestępstwa</a:t>
            </a:r>
            <a:r>
              <a:rPr lang="en-US" sz="2200" b="1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smtClean="0"/>
              <a:t>Cyberagresja!!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57225" y="1979613"/>
            <a:ext cx="7802563" cy="4222750"/>
          </a:xfrm>
        </p:spPr>
        <p:txBody>
          <a:bodyPr tIns="0" anchor="ctr"/>
          <a:lstStyle/>
          <a:p>
            <a:pPr indent="-341313" eaLnBrk="1"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pl-PL" sz="2200" smtClean="0"/>
              <a:t>	</a:t>
            </a:r>
            <a:r>
              <a:rPr lang="pl-PL" sz="2600" smtClean="0"/>
              <a:t>Brutalizacja w mediach, brak zainteresowania ze strony rodziców, niewydolność wychowawcza, środowisko rówieśnicze, to przyczyny zachowań agresywnych.               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pl-PL" sz="2600" smtClean="0"/>
              <a:t>W przeciwieństwie do przemocy fizycznej, cyberprzemoc nie zostawia śladów na ciele i nie widać jej gołym okiem. 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endParaRPr lang="pl-PL" sz="26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smtClean="0"/>
              <a:t>Cyberagresja!!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2562" cy="4222750"/>
          </a:xfrm>
        </p:spPr>
        <p:txBody>
          <a:bodyPr tIns="0" anchor="ctr"/>
          <a:lstStyle/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Osoby, które doświadczyły cyberprzemocy czują się zranione  i bardzo przeżywają to, co je spotkało.</a:t>
            </a:r>
          </a:p>
          <a:p>
            <a:pPr indent="-341313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 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	Pojawiają się u nich złe myśli i nieprzyjemne uczucia, np.: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- bezradność,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- wstyd,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- upokorzenie,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-strach,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-złość.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smtClean="0"/>
              <a:t>Cyberagresja!!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57225" y="1897063"/>
            <a:ext cx="7802563" cy="4222750"/>
          </a:xfrm>
        </p:spPr>
        <p:txBody>
          <a:bodyPr tIns="0" anchor="ctr"/>
          <a:lstStyle/>
          <a:p>
            <a:pPr indent="-336550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Stanowią ją: </a:t>
            </a:r>
          </a:p>
          <a:p>
            <a:pPr indent="-336550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600" smtClean="0"/>
          </a:p>
          <a:p>
            <a:pPr indent="-336550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 graficzne, wizualne obrazy przedstawiające akty agresji fizycznej i werbalnej dokonywane przez jednego człowieka wobec innego, których oglądanie zwiększa ryzyko podejmowania zachowań agresywnych w świecie realnym,</a:t>
            </a:r>
          </a:p>
          <a:p>
            <a:pPr indent="-336550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600" smtClean="0"/>
          </a:p>
          <a:p>
            <a:pPr indent="-336550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200" smtClean="0"/>
              <a:t> -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smtClean="0"/>
              <a:t>Cyberagresja!!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2562" cy="4222750"/>
          </a:xfrm>
        </p:spPr>
        <p:txBody>
          <a:bodyPr tIns="0" anchor="ctr"/>
          <a:lstStyle/>
          <a:p>
            <a:pPr indent="-336550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 użytkownik zafascynowany bezkarnością swoich czynów oraz szeroką gamą możliwości początkowo zadaje ból wirtualnym bohaterom, by wkrótce podobne akty przenieść na grunt codzienności,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smtClean="0"/>
              <a:t>Cyberagresja!!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2562" cy="4222750"/>
          </a:xfrm>
        </p:spPr>
        <p:txBody>
          <a:bodyPr tIns="0" anchor="ctr"/>
          <a:lstStyle/>
          <a:p>
            <a:pPr indent="-336550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Możliwość bycia </a:t>
            </a:r>
            <a:r>
              <a:rPr lang="en-US" sz="2600" b="1" smtClean="0"/>
              <a:t>nierozpoznawalnym </a:t>
            </a:r>
            <a:endParaRPr lang="pl-PL" sz="2600" b="1" smtClean="0"/>
          </a:p>
          <a:p>
            <a:pPr indent="-336550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b="1" smtClean="0"/>
              <a:t> i anonimowym</a:t>
            </a:r>
            <a:r>
              <a:rPr lang="en-US" sz="2600" smtClean="0"/>
              <a:t> skłania użytkowników do kierowania swych często wulgarnych czy nieprzyzwoitych wypowiedzi w kierunku innych internautów. </a:t>
            </a:r>
          </a:p>
          <a:p>
            <a:pPr indent="-336550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6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smtClean="0"/>
              <a:t>Cyberagresja!!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2562" cy="4222750"/>
          </a:xfrm>
        </p:spPr>
        <p:txBody>
          <a:bodyPr tIns="0" anchor="ctr"/>
          <a:lstStyle/>
          <a:p>
            <a:pPr indent="-336550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Coraz częściej można zaobserwować </a:t>
            </a:r>
            <a:r>
              <a:rPr lang="en-US" sz="2600" b="1" smtClean="0"/>
              <a:t>łamanie norm społecznych, moralnych, etycznych </a:t>
            </a:r>
            <a:r>
              <a:rPr lang="en-US" sz="2600" smtClean="0"/>
              <a:t>poprzez udostępnianie treści i obrazów o charakterze pornograficznym bądź rasistowskim, a także skrajny brak tolerancji wobec inności drugiego człowieka.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461963"/>
            <a:ext cx="7804150" cy="1157287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smtClean="0"/>
              <a:t>A, B, C (...) zachowań ryzykownych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4150" cy="4225925"/>
          </a:xfrm>
        </p:spPr>
        <p:txBody>
          <a:bodyPr tIns="0" anchor="ctr"/>
          <a:lstStyle/>
          <a:p>
            <a:pPr indent="-339725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b="1" smtClean="0"/>
              <a:t>Zachowania ryzykowne</a:t>
            </a:r>
            <a:r>
              <a:rPr lang="en-US" sz="2600" smtClean="0"/>
              <a:t> to różne działania człowieka, niosące wysokie ryzyko negatywnych konsekwencji zarówno dla jego zdrowia fizycznego i psychicznego, jak i dla jego otoczenia społecznego.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smtClean="0"/>
              <a:t>Cyberagresja!!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2562" cy="4222750"/>
          </a:xfrm>
        </p:spPr>
        <p:txBody>
          <a:bodyPr tIns="0" anchor="ctr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Znaczna częstotliwość, z jaką użytkownik styka się   z przemocą i agresją sprawia, że  znieczula się on na krzywdę  i cierpienie. 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600" smtClean="0"/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Pojawia się zobojętnienie, zanik uczuć wyższych oraz minimalizowanie fatycznego problemu.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536575"/>
            <a:ext cx="7802562" cy="1158875"/>
          </a:xfrm>
        </p:spPr>
        <p:txBody>
          <a:bodyPr/>
          <a:lstStyle/>
          <a:p>
            <a:pPr eaLnBrk="1"/>
            <a:endParaRPr lang="pl-PL" smtClean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2562" cy="4222750"/>
          </a:xfrm>
        </p:spPr>
        <p:txBody>
          <a:bodyPr tIns="0" anchor="ctr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smtClean="0"/>
              <a:t>Zagrożenia w Internecie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536575"/>
            <a:ext cx="7802562" cy="1158875"/>
          </a:xfrm>
        </p:spPr>
        <p:txBody>
          <a:bodyPr/>
          <a:lstStyle/>
          <a:p>
            <a:pPr eaLnBrk="1"/>
            <a:endParaRPr lang="pl-PL" smtClean="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2562" cy="4222750"/>
          </a:xfrm>
        </p:spPr>
        <p:txBody>
          <a:bodyPr tIns="0" anchor="ctr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Przemoc z użyciem technologii informatycznych i komunikacyjnych.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630238"/>
            <a:ext cx="7807325" cy="1158875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smtClean="0"/>
              <a:t>Cyberbullying </a:t>
            </a:r>
            <a:r>
              <a:rPr lang="en-US" sz="2800" smtClean="0"/>
              <a:t>(cyberprzemoc)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20725" y="1695450"/>
            <a:ext cx="7807325" cy="4692650"/>
          </a:xfrm>
        </p:spPr>
        <p:txBody>
          <a:bodyPr tIns="0" anchor="ctr"/>
          <a:lstStyle/>
          <a:p>
            <a:pPr indent="-336550" algn="ctr" eaLnBrk="1">
              <a:lnSpc>
                <a:spcPct val="10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Stosowanie przemocy wobec ludzi, głównie przy użyciu internetu, m.in.: </a:t>
            </a:r>
          </a:p>
          <a:p>
            <a:pPr indent="-336550" algn="ctr" eaLnBrk="1">
              <a:lnSpc>
                <a:spcPct val="10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 groźby, ośmieszanie,</a:t>
            </a:r>
          </a:p>
          <a:p>
            <a:pPr indent="-336550" algn="ctr" eaLnBrk="1">
              <a:lnSpc>
                <a:spcPct val="10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 szantaż, kompromitowanie,</a:t>
            </a:r>
          </a:p>
          <a:p>
            <a:pPr indent="-336550" algn="ctr" eaLnBrk="1">
              <a:lnSpc>
                <a:spcPct val="10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 nękanie za pośrednictwem sieci, </a:t>
            </a:r>
          </a:p>
          <a:p>
            <a:pPr indent="-336550" algn="ctr" eaLnBrk="1">
              <a:lnSpc>
                <a:spcPct val="10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 publikowanie lub rozsyłanie ośmieszających </a:t>
            </a:r>
            <a:r>
              <a:rPr lang="pl-PL" sz="2600" smtClean="0"/>
              <a:t>                              </a:t>
            </a:r>
            <a:r>
              <a:rPr lang="en-US" sz="2600" smtClean="0"/>
              <a:t>i obraźliwych informacji, zdjęć, filmów w internecie, </a:t>
            </a:r>
          </a:p>
          <a:p>
            <a:pPr indent="-336550" algn="ctr" eaLnBrk="1">
              <a:lnSpc>
                <a:spcPct val="10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 podszywanie się pod kogoś wbrew jego woli</a:t>
            </a:r>
            <a:r>
              <a:rPr lang="pl-PL" sz="2600" smtClean="0"/>
              <a:t>                          </a:t>
            </a:r>
            <a:r>
              <a:rPr lang="en-US" sz="2600" smtClean="0"/>
              <a:t> w Sieci.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536575"/>
            <a:ext cx="7804150" cy="1247775"/>
          </a:xfrm>
        </p:spPr>
        <p:txBody>
          <a:bodyPr/>
          <a:lstStyle/>
          <a:p>
            <a:pPr eaLnBrk="1"/>
            <a:endParaRPr lang="pl-PL" smtClean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06588"/>
            <a:ext cx="7804150" cy="4316412"/>
          </a:xfrm>
        </p:spPr>
        <p:txBody>
          <a:bodyPr tIns="0" anchor="ctr"/>
          <a:lstStyle/>
          <a:p>
            <a:pPr indent="-339725" algn="ctr" eaLnBrk="1">
              <a:lnSpc>
                <a:spcPct val="10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Do cyberprzemocy wykorzystywane są głównie:</a:t>
            </a:r>
          </a:p>
          <a:p>
            <a:pPr indent="-339725" algn="ctr" eaLnBrk="1">
              <a:lnSpc>
                <a:spcPct val="10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 </a:t>
            </a:r>
          </a:p>
          <a:p>
            <a:pPr indent="-339725" algn="ctr" eaLnBrk="1">
              <a:lnSpc>
                <a:spcPct val="10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 poczta elektroniczna, </a:t>
            </a:r>
          </a:p>
          <a:p>
            <a:pPr indent="-339725" algn="ctr" eaLnBrk="1">
              <a:lnSpc>
                <a:spcPct val="10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-czaty, komunikatory, </a:t>
            </a:r>
          </a:p>
          <a:p>
            <a:pPr indent="-339725" algn="ctr" eaLnBrk="1">
              <a:lnSpc>
                <a:spcPct val="10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-strony internetowe, </a:t>
            </a:r>
          </a:p>
          <a:p>
            <a:pPr indent="-339725" algn="ctr" eaLnBrk="1">
              <a:lnSpc>
                <a:spcPct val="10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-blogi, </a:t>
            </a:r>
          </a:p>
          <a:p>
            <a:pPr indent="-339725" algn="ctr" eaLnBrk="1">
              <a:lnSpc>
                <a:spcPct val="10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 serwisy społecznościowe, </a:t>
            </a:r>
          </a:p>
          <a:p>
            <a:pPr indent="-339725" algn="ctr" eaLnBrk="1">
              <a:lnSpc>
                <a:spcPct val="100000"/>
              </a:lnSpc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-grupy dyskusyjne.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smtClean="0"/>
              <a:t>Happy Slapping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2562" cy="4222750"/>
          </a:xfrm>
        </p:spPr>
        <p:txBody>
          <a:bodyPr tIns="0" anchor="ctr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 Proceder polegający na niespodziewanym atakowaniu (pobiciu, okradzeniu, zniszczeniu rzeczy osobistych) przypadkowych ludzi                               i filmowaniu całego zajścia. 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 Filmy przedstawiające happy slapping rozpowszechniane są głównie poprzez Internet. Postępowania budzące kontrowersje, zdaniem części publicystów określenie happy slapping jest eufemizmem napaści i pobicia.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536575"/>
            <a:ext cx="7802562" cy="1158875"/>
          </a:xfrm>
        </p:spPr>
        <p:txBody>
          <a:bodyPr/>
          <a:lstStyle/>
          <a:p>
            <a:pPr eaLnBrk="1"/>
            <a:endParaRPr lang="pl-PL" smtClean="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2562" cy="4222750"/>
          </a:xfrm>
        </p:spPr>
        <p:txBody>
          <a:bodyPr tIns="0" anchor="ctr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smtClean="0"/>
              <a:t>Umieszczanie w sieci zdjęć lub filmów z ludźmi, którzy znajdują się w trudnych dla siebie sytuacjach, bez ich zgody lub nawet wbrew ich woli. 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smtClean="0"/>
              <a:t>Mogą to być sytuacje upokorzenia, przemocy.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671513" y="1487488"/>
            <a:ext cx="7807325" cy="515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>
                <a:solidFill>
                  <a:srgbClr val="000000"/>
                </a:solidFill>
              </a:rPr>
              <a:t>Używanie Internetu i mediów elektronicznych do nękania drugiej osoby, np.: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>
                <a:solidFill>
                  <a:srgbClr val="000000"/>
                </a:solidFill>
              </a:rPr>
              <a:t>-  poprzez pisanie za pomocą komunikatorów,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>
                <a:solidFill>
                  <a:srgbClr val="000000"/>
                </a:solidFill>
              </a:rPr>
              <a:t>- wysyłanie niechcianych wiadomości e-mail,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>
                <a:solidFill>
                  <a:srgbClr val="000000"/>
                </a:solidFill>
              </a:rPr>
              <a:t>- rozsyłanie korespondencji do losowych adresatów  w imieniu osoby nękanej oraz wbrew jej woli,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>
                <a:solidFill>
                  <a:srgbClr val="000000"/>
                </a:solidFill>
              </a:rPr>
              <a:t>- zamieszczenie  komentarzy na forach internetowych. </a:t>
            </a:r>
          </a:p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600">
              <a:solidFill>
                <a:srgbClr val="000000"/>
              </a:solidFill>
            </a:endParaRP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smtClean="0">
                <a:solidFill>
                  <a:srgbClr val="000000"/>
                </a:solidFill>
              </a:rPr>
              <a:t>Cyberstalking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95488"/>
            <a:ext cx="7802562" cy="4222750"/>
          </a:xfrm>
        </p:spPr>
        <p:txBody>
          <a:bodyPr tIns="0" anchor="ctr"/>
          <a:lstStyle/>
          <a:p>
            <a:pPr eaLnBrk="1">
              <a:buFont typeface="Times New Roman" pitchFamily="18" charset="0"/>
              <a:buNone/>
            </a:pPr>
            <a:endParaRPr lang="pl-PL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smtClean="0">
                <a:solidFill>
                  <a:srgbClr val="000000"/>
                </a:solidFill>
              </a:rPr>
              <a:t>Cyberstalking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2562" cy="4222750"/>
          </a:xfrm>
        </p:spPr>
        <p:txBody>
          <a:bodyPr tIns="0" anchor="ctr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Mogą mieć formę: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600" smtClean="0"/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 pogróżek,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 - fałszywych oskarżeń, 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 seksualnych propozycji,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 kradzieży tożsamości, 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 uszkodzenia sprzętu lub danych, 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- narzucanie się z seksualnymi intencjami,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6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582613"/>
            <a:ext cx="7804150" cy="1158875"/>
          </a:xfrm>
        </p:spPr>
        <p:txBody>
          <a:bodyPr/>
          <a:lstStyle/>
          <a:p>
            <a:pPr eaLnBrk="1"/>
            <a:endParaRPr lang="pl-PL" smtClean="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4150" cy="4225925"/>
          </a:xfrm>
        </p:spPr>
        <p:txBody>
          <a:bodyPr tIns="0" anchor="ctr"/>
          <a:lstStyle/>
          <a:p>
            <a:pPr indent="-339725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b="1" smtClean="0"/>
              <a:t>Cyberstalking</a:t>
            </a:r>
            <a:r>
              <a:rPr lang="en-US" sz="2600" smtClean="0"/>
              <a:t> przejawia się również w podszywaniu się pod nękaną osobę w nielegalnym monitoringu oraz w gromadzeniu informacji o osobie, które mają posłużyć do jej dręczenia.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200" smtClean="0"/>
              <a:t>A, B, C (...) zachowań ryzykownych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900113" y="1835150"/>
            <a:ext cx="7802562" cy="4873625"/>
          </a:xfrm>
        </p:spPr>
        <p:txBody>
          <a:bodyPr tIns="0" anchor="ctr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- szukanie przyjaciół online (?),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600" smtClean="0"/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- dodanie nieznajomych z Internetu do listy przyjaciół i listy adresowej,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600" smtClean="0"/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- wysyłanie własnych danych personalnych,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600" smtClean="0"/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- wysyłanie swoich (i nie tylko) fotografii i filmików (video) osobom znanym i nieznanym,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600" smtClean="0"/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- udawanie kogoś innego, niż jest się                        w rzeczywistości.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6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smtClean="0"/>
              <a:t>Niebezpieczne kontakty</a:t>
            </a: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47863"/>
            <a:ext cx="7802562" cy="4222750"/>
          </a:xfrm>
        </p:spPr>
        <p:txBody>
          <a:bodyPr tIns="0" anchor="ctr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Kolejne z zagrożeń internetowych,na które warto szczególnie uważać, to: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b="1" smtClean="0"/>
              <a:t>Kontakty z nieznajomym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Chodzi tu o osoby, które kontaktując się                                    z użytkownikiem Sieci przez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komunikator, czat, e -mail, portal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społecznościowy, mogą mieć złe intencje.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600" smtClean="0"/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W przypadku znajomości z Sieci warto zachować 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szczególną ostrożność.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smtClean="0"/>
              <a:t>Niebezpieczne kontakty</a:t>
            </a: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57225" y="1979613"/>
            <a:ext cx="7802563" cy="4222750"/>
          </a:xfrm>
        </p:spPr>
        <p:txBody>
          <a:bodyPr tIns="0" anchor="ctr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b="1" smtClean="0"/>
              <a:t>Kontakt z niebezpiecznymi treściami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Treści, z którymi kontakt może mieć szkodliwy wpływ na psychikę i rozwój dziecka.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b="1" smtClean="0"/>
              <a:t>Pornografia dziecięca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Użytkownicy Sieci mogą być odbiorcą treści pornograficznych, jak również mogą stać się przedmiotem zdjęć i filmów.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b="1" smtClean="0"/>
              <a:t>Uwodzenie w sieci, wirtualny seks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Anonimowość, brak świadomości zagrożenia, naiwność.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6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536575"/>
            <a:ext cx="7802562" cy="1158875"/>
          </a:xfrm>
        </p:spPr>
        <p:txBody>
          <a:bodyPr/>
          <a:lstStyle/>
          <a:p>
            <a:pPr eaLnBrk="1"/>
            <a:endParaRPr lang="pl-PL" smtClean="0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2562" cy="4222750"/>
          </a:xfrm>
        </p:spPr>
        <p:txBody>
          <a:bodyPr tIns="0" anchor="ctr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mtClean="0"/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Uwaga, bądź bardzo czujny.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600" smtClean="0"/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Nie wiesz, kto jest po drugiej 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stronie (...)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536575"/>
            <a:ext cx="7802562" cy="1158875"/>
          </a:xfrm>
        </p:spPr>
        <p:txBody>
          <a:bodyPr/>
          <a:lstStyle/>
          <a:p>
            <a:pPr eaLnBrk="1"/>
            <a:endParaRPr lang="pl-PL" smtClean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95488"/>
            <a:ext cx="7802562" cy="4222750"/>
          </a:xfrm>
        </p:spPr>
        <p:txBody>
          <a:bodyPr tIns="0" anchor="ctr"/>
          <a:lstStyle/>
          <a:p>
            <a:pPr algn="ctr" eaLnBrk="1">
              <a:buFont typeface="Times New Roman" pitchFamily="18" charset="0"/>
              <a:buNone/>
            </a:pPr>
            <a:r>
              <a:rPr lang="pl-PL" b="1" smtClean="0">
                <a:solidFill>
                  <a:srgbClr val="2F1311"/>
                </a:solidFill>
              </a:rPr>
              <a:t>Dziękuję za uwagę</a:t>
            </a:r>
          </a:p>
          <a:p>
            <a:pPr algn="ctr" eaLnBrk="1">
              <a:buFont typeface="Times New Roman" pitchFamily="18" charset="0"/>
              <a:buNone/>
            </a:pPr>
            <a:endParaRPr lang="pl-PL" b="1" smtClean="0">
              <a:solidFill>
                <a:srgbClr val="2F1311"/>
              </a:solidFill>
            </a:endParaRPr>
          </a:p>
          <a:p>
            <a:pPr algn="ctr" eaLnBrk="1">
              <a:buFont typeface="Times New Roman" pitchFamily="18" charset="0"/>
              <a:buNone/>
            </a:pPr>
            <a:r>
              <a:rPr lang="pl-PL" b="1" smtClean="0">
                <a:solidFill>
                  <a:srgbClr val="2F1311"/>
                </a:solidFill>
              </a:rPr>
              <a:t>Iwona Dąbrowska</a:t>
            </a:r>
          </a:p>
          <a:p>
            <a:pPr algn="ctr" eaLnBrk="1">
              <a:buFont typeface="Times New Roman" pitchFamily="18" charset="0"/>
              <a:buNone/>
            </a:pPr>
            <a:r>
              <a:rPr lang="pl-PL" b="1" smtClean="0">
                <a:solidFill>
                  <a:srgbClr val="2F1311"/>
                </a:solidFill>
              </a:rPr>
              <a:t>Wioletta Wziątek</a:t>
            </a:r>
          </a:p>
          <a:p>
            <a:pPr algn="ctr" eaLnBrk="1">
              <a:buFont typeface="Times New Roman" pitchFamily="18" charset="0"/>
              <a:buNone/>
            </a:pPr>
            <a:endParaRPr lang="pl-PL" b="1" smtClean="0">
              <a:solidFill>
                <a:srgbClr val="2F1311"/>
              </a:solidFill>
            </a:endParaRPr>
          </a:p>
          <a:p>
            <a:pPr algn="ctr" eaLnBrk="1">
              <a:buFont typeface="Times New Roman" pitchFamily="18" charset="0"/>
              <a:buNone/>
            </a:pPr>
            <a:r>
              <a:rPr lang="pl-PL" b="1" smtClean="0">
                <a:solidFill>
                  <a:srgbClr val="2F1311"/>
                </a:solidFill>
              </a:rPr>
              <a:t>Wydział Zdrowia i Spraw Społecznych Urzędu Miasta Lublin</a:t>
            </a:r>
          </a:p>
          <a:p>
            <a:pPr algn="ctr" eaLnBrk="1">
              <a:buFont typeface="Times New Roman" pitchFamily="18" charset="0"/>
              <a:buNone/>
            </a:pPr>
            <a:endParaRPr lang="pl-PL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Portale społecznościowe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2562" cy="4222750"/>
          </a:xfrm>
        </p:spPr>
        <p:txBody>
          <a:bodyPr tIns="0" anchor="ctr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Poświęcenie kreowaniu swojej tożsamości w Sieci,  a przede wszystkim na portalach społecznościowych sprawia, że znacznie obniża się umiejętność koncentracji na innych aspektach codzienności. 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Silna potrzeba bycia </a:t>
            </a:r>
            <a:r>
              <a:rPr lang="en-US" sz="2600" i="1" smtClean="0"/>
              <a:t>on – line</a:t>
            </a:r>
            <a:r>
              <a:rPr lang="en-US" sz="2600" smtClean="0"/>
              <a:t> i kontrolowania poczynań wirtualnych znajomych dezorganizuje codzienne życie.</a:t>
            </a:r>
            <a:r>
              <a:rPr lang="en-US" sz="2600" i="1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smtClean="0"/>
              <a:t>Portale społecznościowe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2562" cy="4222750"/>
          </a:xfrm>
        </p:spPr>
        <p:txBody>
          <a:bodyPr tIns="0" anchor="ctr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Szczególnie pocieszone są młode osoby, które mają możliwość funkcjonowania między dwoma światami,</a:t>
            </a:r>
            <a:r>
              <a:rPr lang="pl-PL" sz="2600" u="sng" smtClean="0"/>
              <a:t> często ten wirtualny uznają za bliższy. 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600" u="sng" smtClean="0"/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Internet pozwala im na swobodny wybór przestrzeni, do której zapragną należeć. 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600" smtClean="0"/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Aktualnie Sieć dysponuje kilkunastoma popularnymi serwisami społecznościowymi, które łączą ludzi ze względu na ich pasje, czy wyznawane poglądy.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smtClean="0"/>
              <a:t>Facebook – trend, czy zagrożenie?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2562" cy="4222750"/>
          </a:xfrm>
        </p:spPr>
        <p:txBody>
          <a:bodyPr tIns="0" anchor="ctr"/>
          <a:lstStyle/>
          <a:p>
            <a:pPr indent="-339725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W ramach którego zarejestrowani użytkownicy mogą tworzyć sieci i grupy, dzielić się wiadomościami i zdjęciami. </a:t>
            </a:r>
          </a:p>
          <a:p>
            <a:pPr indent="-339725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600" smtClean="0"/>
          </a:p>
          <a:p>
            <a:pPr indent="-339725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200" smtClean="0"/>
          </a:p>
          <a:p>
            <a:pPr indent="-339725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smtClean="0"/>
              <a:t>W styczniu 2014 liczba użytkowników na całym świecie wynosiła około miliarda, a co miesiąc wgrywanych jest ponad 1 mld zdjęć oraz 10 mln filmów, których obecnie jest 265 miliardów[3]. Średni wiek użytkownika serwisu to 22 lata[3]. Dane zgromadzone na Facebooku to ponad 980 petabajtów, co 24 godziny przybywa ponad 0,5 petabajta[4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smtClean="0"/>
              <a:t>Facebook – trend, czy zagrożenie?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2562" cy="4222750"/>
          </a:xfrm>
        </p:spPr>
        <p:txBody>
          <a:bodyPr tIns="0" anchor="ctr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Obecnie korzystanie z możliwości facebooka jest dla wielu ludzi nieodłączną częścią życia - szczególnie wśród zbiorowości ludzi młodych. 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600" smtClean="0"/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Zdarzają się nawet przypadki uzależnień od tego portalu - część naukowców krytykuje rosnące zaangażowanie w wirtualne życie na facebooku przez młodzież, które prowadzi do pogorszenia się ich wyników w nauce, czy też zaniedbania innych sfer życia.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463550"/>
            <a:ext cx="7802563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smtClean="0"/>
              <a:t>Fotka.pl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2562" cy="4222750"/>
          </a:xfrm>
        </p:spPr>
        <p:txBody>
          <a:bodyPr tIns="0" anchor="ctr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To polski portal społecznościowy skupiający wokół siebie internautów - tym razem chcących przede wszystkim zamieszczać swoje zdjęcia, komentować je oraz oceniać fotografie innych użytkowników. 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Miejsce umożliwia zapisanie się do różnych grup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tematycznych, czy też branie udziału w  konkursach,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grach. 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Mniej popularne jest wśród osób starszych, bardziej natomiast wśród młodszej części społeczeństwa.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492125"/>
            <a:ext cx="7802562" cy="11572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smtClean="0"/>
              <a:t>MySpace.com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951038"/>
            <a:ext cx="7802562" cy="4222750"/>
          </a:xfrm>
        </p:spPr>
        <p:txBody>
          <a:bodyPr tIns="0" anchor="ctr"/>
          <a:lstStyle/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Termin ten oznacza "moja przestrzeń" -  określa portal społecznościowy, który pozwala na komunikację pomiędzy poszczególnymi internautami i pomaga nawiązywać znajomości.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 </a:t>
            </a:r>
          </a:p>
          <a:p>
            <a:pPr indent="-341313" algn="ctr" eaLnBrk="1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600" smtClean="0"/>
              <a:t>Użytkownicy tworzą swoje profile, gdzie opisują siebie i swoje zainteresowania, dodają zdjęcia, muzykę i informacje, które uznają za wartościowe.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YBERPRZEMOC 2003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CYBERPRZEMOC 2003</Template>
  <TotalTime>30</TotalTime>
  <Words>1039</Words>
  <Application>Microsoft Office PowerPoint</Application>
  <PresentationFormat>Pokaz na ekranie (4:3)</PresentationFormat>
  <Paragraphs>152</Paragraphs>
  <Slides>33</Slides>
  <Notes>33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Szablon projektu</vt:lpstr>
      </vt:variant>
      <vt:variant>
        <vt:i4>3</vt:i4>
      </vt:variant>
      <vt:variant>
        <vt:lpstr>Tytuły slajdów</vt:lpstr>
      </vt:variant>
      <vt:variant>
        <vt:i4>33</vt:i4>
      </vt:variant>
    </vt:vector>
  </HeadingPairs>
  <TitlesOfParts>
    <vt:vector size="40" baseType="lpstr">
      <vt:lpstr>Arial</vt:lpstr>
      <vt:lpstr>Lucida Sans Unicode</vt:lpstr>
      <vt:lpstr>Times New Roman</vt:lpstr>
      <vt:lpstr>Comic Sans MS</vt:lpstr>
      <vt:lpstr>CYBERPRZEMOC 2003</vt:lpstr>
      <vt:lpstr>1_Motyw pakietu Office</vt:lpstr>
      <vt:lpstr>2_Motyw pakietu Office</vt:lpstr>
      <vt:lpstr>Podnoszenie poziomu bezpieczeństwa w Internecie w szkołach i placówkach miasta Lublin</vt:lpstr>
      <vt:lpstr>A, B, C (...) zachowań ryzykownych</vt:lpstr>
      <vt:lpstr>A, B, C (...) zachowań ryzykownych</vt:lpstr>
      <vt:lpstr>Portale społecznościowe</vt:lpstr>
      <vt:lpstr>Portale społecznościowe</vt:lpstr>
      <vt:lpstr>Facebook – trend, czy zagrożenie?</vt:lpstr>
      <vt:lpstr>Facebook – trend, czy zagrożenie?</vt:lpstr>
      <vt:lpstr>Fotka.pl</vt:lpstr>
      <vt:lpstr>MySpace.com</vt:lpstr>
      <vt:lpstr>Twitter</vt:lpstr>
      <vt:lpstr>@ cyber </vt:lpstr>
      <vt:lpstr>@ cyber </vt:lpstr>
      <vt:lpstr>@ cyber </vt:lpstr>
      <vt:lpstr>Cyberagresja!!</vt:lpstr>
      <vt:lpstr>Cyberagresja!!</vt:lpstr>
      <vt:lpstr>Cyberagresja!!</vt:lpstr>
      <vt:lpstr>Cyberagresja!!</vt:lpstr>
      <vt:lpstr>Cyberagresja!!</vt:lpstr>
      <vt:lpstr>Cyberagresja!!</vt:lpstr>
      <vt:lpstr>Cyberagresja!!</vt:lpstr>
      <vt:lpstr>Slajd 21</vt:lpstr>
      <vt:lpstr>Slajd 22</vt:lpstr>
      <vt:lpstr>Cyberbullying (cyberprzemoc)</vt:lpstr>
      <vt:lpstr>Slajd 24</vt:lpstr>
      <vt:lpstr>Happy Slapping</vt:lpstr>
      <vt:lpstr>Slajd 26</vt:lpstr>
      <vt:lpstr>Cyberstalking</vt:lpstr>
      <vt:lpstr>Cyberstalking</vt:lpstr>
      <vt:lpstr>Slajd 29</vt:lpstr>
      <vt:lpstr>Niebezpieczne kontakty</vt:lpstr>
      <vt:lpstr>Niebezpieczne kontakty</vt:lpstr>
      <vt:lpstr>Slajd 32</vt:lpstr>
      <vt:lpstr>Slajd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Podnoszenie poziomu bezpieczeństwa w Internecie w szkołach i placówkach miasta Lublin</dc:title>
  <dc:creator>Windows User</dc:creator>
  <cp:lastModifiedBy>mromanczuk</cp:lastModifiedBy>
  <cp:revision>7</cp:revision>
  <cp:lastPrinted>1601-01-01T00:00:00Z</cp:lastPrinted>
  <dcterms:created xsi:type="dcterms:W3CDTF">2015-10-19T19:39:38Z</dcterms:created>
  <dcterms:modified xsi:type="dcterms:W3CDTF">2015-11-13T12:21:21Z</dcterms:modified>
</cp:coreProperties>
</file>