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2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media/image1.gif" ContentType="image/gif"/>
  <Override PartName="/ppt/media/image6.png" ContentType="image/png"/>
  <Override PartName="/ppt/media/image2.png" ContentType="image/png"/>
  <Override PartName="/ppt/media/image4.jpeg" ContentType="image/jpeg"/>
  <Override PartName="/ppt/media/image3.png" ContentType="image/png"/>
  <Override PartName="/ppt/media/image11.png" ContentType="image/png"/>
  <Override PartName="/ppt/media/image5.jpeg" ContentType="image/jpe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gif" ContentType="image/gif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CB4F61-7961-4180-9382-7776EB50E31F}" type="doc">
      <dgm:prSet loTypeId="urn:microsoft.com/office/officeart/2005/8/layout/default#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0127D143-255C-48F6-B979-0671BF01B99B}">
      <dgm:prSet phldrT="[Tekst]"/>
      <dgm:spPr>
        <a:solidFill>
          <a:schemeClr val="tx1"/>
        </a:solidFill>
      </dgm:spPr>
      <dgm:t>
        <a:bodyPr/>
        <a:lstStyle/>
        <a:p>
          <a:r>
            <a:rPr lang="pl-PL">
              <a:latin typeface="Calibri Light" panose="020F0302020204030204" pitchFamily="34" charset="0"/>
              <a:cs typeface="Calibri Light" panose="020F0302020204030204" pitchFamily="34" charset="0"/>
            </a:rPr>
            <a:t>Biuro Rewitalizacji</a:t>
          </a:r>
        </a:p>
      </dgm:t>
    </dgm:pt>
    <dgm:pt modelId="{39D54E64-000D-4D85-86BB-7696C7BD161B}" type="parTrans" cxnId="{61D8EA95-ABA5-41BB-BD0B-A8BC9DF32C35}">
      <dgm:prSet/>
      <dgm:spPr/>
      <dgm:t>
        <a:bodyPr/>
        <a:lstStyle/>
        <a:p>
          <a:endParaRPr lang="pl-PL"/>
        </a:p>
      </dgm:t>
    </dgm:pt>
    <dgm:pt modelId="{0B34913A-3856-4407-AA9F-A51742D757F7}" type="sibTrans" cxnId="{61D8EA95-ABA5-41BB-BD0B-A8BC9DF32C35}">
      <dgm:prSet/>
      <dgm:spPr/>
      <dgm:t>
        <a:bodyPr/>
        <a:lstStyle/>
        <a:p>
          <a:endParaRPr lang="pl-PL"/>
        </a:p>
      </dgm:t>
    </dgm:pt>
    <dgm:pt modelId="{82419782-2C9B-4F53-A13C-2573205E17BB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Calibri Light" panose="020F0302020204030204" pitchFamily="34" charset="0"/>
              <a:cs typeface="Calibri Light" panose="020F0302020204030204" pitchFamily="34" charset="0"/>
            </a:rPr>
            <a:t>Wydział Planowania</a:t>
          </a:r>
        </a:p>
      </dgm:t>
    </dgm:pt>
    <dgm:pt modelId="{1ED5DD36-6307-48E9-AA8B-B54B85F33D8B}" type="parTrans" cxnId="{6C296C04-F405-40D1-8D1B-F60562AC7916}">
      <dgm:prSet/>
      <dgm:spPr/>
      <dgm:t>
        <a:bodyPr/>
        <a:lstStyle/>
        <a:p>
          <a:endParaRPr lang="pl-PL"/>
        </a:p>
      </dgm:t>
    </dgm:pt>
    <dgm:pt modelId="{8B72AE9D-67C6-4BD5-A7E4-9A5ABDCC714C}" type="sibTrans" cxnId="{6C296C04-F405-40D1-8D1B-F60562AC7916}">
      <dgm:prSet/>
      <dgm:spPr/>
      <dgm:t>
        <a:bodyPr/>
        <a:lstStyle/>
        <a:p>
          <a:endParaRPr lang="pl-PL"/>
        </a:p>
      </dgm:t>
    </dgm:pt>
    <dgm:pt modelId="{26225FFB-8B39-43CD-9A12-F4FF3921636E}">
      <dgm:prSet phldrT="[Tekst]"/>
      <dgm:spPr>
        <a:solidFill>
          <a:schemeClr val="tx1"/>
        </a:solidFill>
      </dgm:spPr>
      <dgm:t>
        <a:bodyPr/>
        <a:lstStyle/>
        <a:p>
          <a:r>
            <a:rPr lang="pl-PL">
              <a:latin typeface="+mj-lt"/>
            </a:rPr>
            <a:t>Wydział Inwestycji i Remontów</a:t>
          </a:r>
        </a:p>
      </dgm:t>
    </dgm:pt>
    <dgm:pt modelId="{CF76B976-91BA-43BD-8380-C57AEDFE109A}" type="parTrans" cxnId="{BFF1098C-8566-4221-8C2C-2327E1812B95}">
      <dgm:prSet/>
      <dgm:spPr/>
      <dgm:t>
        <a:bodyPr/>
        <a:lstStyle/>
        <a:p>
          <a:endParaRPr lang="pl-PL"/>
        </a:p>
      </dgm:t>
    </dgm:pt>
    <dgm:pt modelId="{76BF08D2-C5EC-4452-A6D2-674E9D21CEC6}" type="sibTrans" cxnId="{BFF1098C-8566-4221-8C2C-2327E1812B95}">
      <dgm:prSet/>
      <dgm:spPr/>
      <dgm:t>
        <a:bodyPr/>
        <a:lstStyle/>
        <a:p>
          <a:endParaRPr lang="pl-PL"/>
        </a:p>
      </dgm:t>
    </dgm:pt>
    <dgm:pt modelId="{FA00397C-EF00-46BE-BB05-1F414A438C78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+mj-lt"/>
            </a:rPr>
            <a:t>Zarząd Nieruchomości Komunalnych</a:t>
          </a:r>
        </a:p>
      </dgm:t>
    </dgm:pt>
    <dgm:pt modelId="{C3E19A4D-4D82-4A02-8E74-2502F95E792D}" type="parTrans" cxnId="{B9566E4D-D63A-40B8-8681-9985595E737D}">
      <dgm:prSet/>
      <dgm:spPr/>
      <dgm:t>
        <a:bodyPr/>
        <a:lstStyle/>
        <a:p>
          <a:endParaRPr lang="pl-PL"/>
        </a:p>
      </dgm:t>
    </dgm:pt>
    <dgm:pt modelId="{1222263D-E849-4510-AA79-1C198D0FDB49}" type="sibTrans" cxnId="{B9566E4D-D63A-40B8-8681-9985595E737D}">
      <dgm:prSet/>
      <dgm:spPr/>
      <dgm:t>
        <a:bodyPr/>
        <a:lstStyle/>
        <a:p>
          <a:endParaRPr lang="pl-PL"/>
        </a:p>
      </dgm:t>
    </dgm:pt>
    <dgm:pt modelId="{E054C16C-01EB-4D5E-B79D-DDEFA3571311}">
      <dgm:prSet phldrT="[Tekst]"/>
      <dgm:spPr>
        <a:solidFill>
          <a:schemeClr val="tx1"/>
        </a:solidFill>
      </dgm:spPr>
      <dgm:t>
        <a:bodyPr/>
        <a:lstStyle/>
        <a:p>
          <a:r>
            <a:rPr lang="pl-PL">
              <a:latin typeface="+mj-lt"/>
            </a:rPr>
            <a:t>Biuro ZIT</a:t>
          </a:r>
        </a:p>
      </dgm:t>
    </dgm:pt>
    <dgm:pt modelId="{478CECA9-224C-42E2-ABE0-ADA84B01F9E8}" type="parTrans" cxnId="{84472D23-FACC-4B94-B9E0-C5B40B43E8DD}">
      <dgm:prSet/>
      <dgm:spPr/>
      <dgm:t>
        <a:bodyPr/>
        <a:lstStyle/>
        <a:p>
          <a:endParaRPr lang="pl-PL"/>
        </a:p>
      </dgm:t>
    </dgm:pt>
    <dgm:pt modelId="{3E9C9A15-2331-41B0-A474-866D369690D3}" type="sibTrans" cxnId="{84472D23-FACC-4B94-B9E0-C5B40B43E8DD}">
      <dgm:prSet/>
      <dgm:spPr/>
      <dgm:t>
        <a:bodyPr/>
        <a:lstStyle/>
        <a:p>
          <a:endParaRPr lang="pl-PL"/>
        </a:p>
      </dgm:t>
    </dgm:pt>
    <dgm:pt modelId="{57038D64-8ED1-4BD8-B499-E9CB1250298E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+mj-lt"/>
            </a:rPr>
            <a:t>Wydział Funduszy Europejskich</a:t>
          </a:r>
        </a:p>
      </dgm:t>
    </dgm:pt>
    <dgm:pt modelId="{53FA4DA9-57E4-40A1-B762-70A46AB40270}" type="parTrans" cxnId="{3398FF86-0B6A-4525-A6FF-6E2B98087629}">
      <dgm:prSet/>
      <dgm:spPr/>
      <dgm:t>
        <a:bodyPr/>
        <a:lstStyle/>
        <a:p>
          <a:endParaRPr lang="pl-PL"/>
        </a:p>
      </dgm:t>
    </dgm:pt>
    <dgm:pt modelId="{581DDFFD-2939-4BD3-B790-A3E584F5307A}" type="sibTrans" cxnId="{3398FF86-0B6A-4525-A6FF-6E2B98087629}">
      <dgm:prSet/>
      <dgm:spPr/>
      <dgm:t>
        <a:bodyPr/>
        <a:lstStyle/>
        <a:p>
          <a:endParaRPr lang="pl-PL"/>
        </a:p>
      </dgm:t>
    </dgm:pt>
    <dgm:pt modelId="{58292925-A012-4B59-BD90-704FC430C702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Wydział Architektury i Budownictwa</a:t>
          </a:r>
        </a:p>
      </dgm:t>
    </dgm:pt>
    <dgm:pt modelId="{F8E50AE9-4079-4879-9BCD-CEE954F76FEF}" type="parTrans" cxnId="{198D4FA4-71D4-4BEB-A58B-DC34D5643F42}">
      <dgm:prSet/>
      <dgm:spPr/>
      <dgm:t>
        <a:bodyPr/>
        <a:lstStyle/>
        <a:p>
          <a:endParaRPr lang="pl-PL"/>
        </a:p>
      </dgm:t>
    </dgm:pt>
    <dgm:pt modelId="{29145687-E578-4D02-AB68-DCC30575CDF0}" type="sibTrans" cxnId="{198D4FA4-71D4-4BEB-A58B-DC34D5643F42}">
      <dgm:prSet/>
      <dgm:spPr/>
      <dgm:t>
        <a:bodyPr/>
        <a:lstStyle/>
        <a:p>
          <a:endParaRPr lang="pl-PL"/>
        </a:p>
      </dgm:t>
    </dgm:pt>
    <dgm:pt modelId="{968B0485-62AB-4032-80BE-5BD8C7D1810F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Calibri Light" panose="020F0302020204030204" pitchFamily="34" charset="0"/>
              <a:cs typeface="Calibri Light" panose="020F0302020204030204" pitchFamily="34" charset="0"/>
            </a:rPr>
            <a:t>Biuro Partycypacji Społecznej</a:t>
          </a:r>
        </a:p>
      </dgm:t>
    </dgm:pt>
    <dgm:pt modelId="{83D07FCE-51A1-45B3-AECA-FD64A53DA027}" type="parTrans" cxnId="{A3F14C08-5B47-43C8-8D77-FFE7DD54D182}">
      <dgm:prSet/>
      <dgm:spPr/>
      <dgm:t>
        <a:bodyPr/>
        <a:lstStyle/>
        <a:p>
          <a:endParaRPr lang="pl-PL"/>
        </a:p>
      </dgm:t>
    </dgm:pt>
    <dgm:pt modelId="{FDDB6E17-B7C0-4618-9E09-B4A6233BBFEF}" type="sibTrans" cxnId="{A3F14C08-5B47-43C8-8D77-FFE7DD54D182}">
      <dgm:prSet/>
      <dgm:spPr/>
      <dgm:t>
        <a:bodyPr/>
        <a:lstStyle/>
        <a:p>
          <a:endParaRPr lang="pl-PL"/>
        </a:p>
      </dgm:t>
    </dgm:pt>
    <dgm:pt modelId="{F569D440-DE6D-4BA5-8EAD-550489A45A73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Biuro Miejskiego Konserwatora Zabytków</a:t>
          </a:r>
        </a:p>
      </dgm:t>
    </dgm:pt>
    <dgm:pt modelId="{99FEDD46-1F48-476B-9C77-B105089A6856}" type="parTrans" cxnId="{FA501788-BC60-4500-8101-AC2C862CC839}">
      <dgm:prSet/>
      <dgm:spPr/>
      <dgm:t>
        <a:bodyPr/>
        <a:lstStyle/>
        <a:p>
          <a:endParaRPr lang="pl-PL"/>
        </a:p>
      </dgm:t>
    </dgm:pt>
    <dgm:pt modelId="{F4123FF9-308D-4BE4-A996-9DECEF0CB31B}" type="sibTrans" cxnId="{FA501788-BC60-4500-8101-AC2C862CC839}">
      <dgm:prSet/>
      <dgm:spPr/>
      <dgm:t>
        <a:bodyPr/>
        <a:lstStyle/>
        <a:p>
          <a:endParaRPr lang="pl-PL"/>
        </a:p>
      </dgm:t>
    </dgm:pt>
    <dgm:pt modelId="{FF3EAF41-51C4-4A96-98D8-3D9225AD979B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Calibri Light" panose="020F0302020204030204" pitchFamily="34" charset="0"/>
              <a:cs typeface="Calibri Light" panose="020F0302020204030204" pitchFamily="34" charset="0"/>
            </a:rPr>
            <a:t>Miejski Urząd Pracy</a:t>
          </a:r>
        </a:p>
      </dgm:t>
    </dgm:pt>
    <dgm:pt modelId="{FB64B535-F82E-4F61-BB3B-DFC7FDACBBC6}" type="parTrans" cxnId="{9DE4ED3D-7C33-45CC-83E9-F690415CEFCE}">
      <dgm:prSet/>
      <dgm:spPr/>
      <dgm:t>
        <a:bodyPr/>
        <a:lstStyle/>
        <a:p>
          <a:endParaRPr lang="pl-PL"/>
        </a:p>
      </dgm:t>
    </dgm:pt>
    <dgm:pt modelId="{4D0FB811-DD71-4419-8D6E-E5462BABC863}" type="sibTrans" cxnId="{9DE4ED3D-7C33-45CC-83E9-F690415CEFCE}">
      <dgm:prSet/>
      <dgm:spPr/>
      <dgm:t>
        <a:bodyPr/>
        <a:lstStyle/>
        <a:p>
          <a:endParaRPr lang="pl-PL"/>
        </a:p>
      </dgm:t>
    </dgm:pt>
    <dgm:pt modelId="{C6655B9A-0B86-4EA2-BE1F-0DD46FC90F10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Wydział Gospodarki Komunalnej</a:t>
          </a:r>
        </a:p>
      </dgm:t>
    </dgm:pt>
    <dgm:pt modelId="{C9B77558-0AD3-424A-9A79-EDF6D6C54BBB}" type="parTrans" cxnId="{5977A65B-FF4B-4169-A18C-A117F17E32A2}">
      <dgm:prSet/>
      <dgm:spPr/>
      <dgm:t>
        <a:bodyPr/>
        <a:lstStyle/>
        <a:p>
          <a:endParaRPr lang="pl-PL"/>
        </a:p>
      </dgm:t>
    </dgm:pt>
    <dgm:pt modelId="{5FD81F19-1B79-46BE-B3B7-D4A96EE4C772}" type="sibTrans" cxnId="{5977A65B-FF4B-4169-A18C-A117F17E32A2}">
      <dgm:prSet/>
      <dgm:spPr/>
      <dgm:t>
        <a:bodyPr/>
        <a:lstStyle/>
        <a:p>
          <a:endParaRPr lang="pl-PL"/>
        </a:p>
      </dgm:t>
    </dgm:pt>
    <dgm:pt modelId="{6804F80C-8F63-4E6A-AEA7-B1186DDA4E3C}">
      <dgm:prSet phldrT="[Tekst]"/>
      <dgm:spPr>
        <a:solidFill>
          <a:schemeClr val="tx1"/>
        </a:solidFill>
      </dgm:spPr>
      <dgm:t>
        <a:bodyPr/>
        <a:lstStyle/>
        <a:p>
          <a:r>
            <a:rPr lang="pl-PL">
              <a:latin typeface="Calibri Light" panose="020F0302020204030204" pitchFamily="34" charset="0"/>
              <a:cs typeface="Calibri Light" panose="020F0302020204030204" pitchFamily="34" charset="0"/>
            </a:rPr>
            <a:t>Miejski Ośrodek Pomocy Rodzinie</a:t>
          </a:r>
        </a:p>
      </dgm:t>
    </dgm:pt>
    <dgm:pt modelId="{411D7744-EB96-44C3-84E2-E123EBB6363B}" type="parTrans" cxnId="{14BEFE6B-C2D3-403A-8AB4-30D8AE6DFBB0}">
      <dgm:prSet/>
      <dgm:spPr/>
      <dgm:t>
        <a:bodyPr/>
        <a:lstStyle/>
        <a:p>
          <a:endParaRPr lang="pl-PL"/>
        </a:p>
      </dgm:t>
    </dgm:pt>
    <dgm:pt modelId="{7BBE2BB2-B52D-4103-88A6-97B91F6CD644}" type="sibTrans" cxnId="{14BEFE6B-C2D3-403A-8AB4-30D8AE6DFBB0}">
      <dgm:prSet/>
      <dgm:spPr/>
      <dgm:t>
        <a:bodyPr/>
        <a:lstStyle/>
        <a:p>
          <a:endParaRPr lang="pl-PL"/>
        </a:p>
      </dgm:t>
    </dgm:pt>
    <dgm:pt modelId="{0D3BF7C7-9922-40AD-9ACD-3B90253BEA08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+mj-lt"/>
            </a:rPr>
            <a:t>Wydział Kultury</a:t>
          </a:r>
        </a:p>
      </dgm:t>
    </dgm:pt>
    <dgm:pt modelId="{BD260086-F7CB-4767-9FCD-88382DBC519F}" type="parTrans" cxnId="{AB4D125C-216E-4CDC-98F7-174BF609AB8D}">
      <dgm:prSet/>
      <dgm:spPr/>
      <dgm:t>
        <a:bodyPr/>
        <a:lstStyle/>
        <a:p>
          <a:endParaRPr lang="pl-PL"/>
        </a:p>
      </dgm:t>
    </dgm:pt>
    <dgm:pt modelId="{1735E5D1-8E0F-4A9E-8F59-1C9E6591CDBC}" type="sibTrans" cxnId="{AB4D125C-216E-4CDC-98F7-174BF609AB8D}">
      <dgm:prSet/>
      <dgm:spPr/>
      <dgm:t>
        <a:bodyPr/>
        <a:lstStyle/>
        <a:p>
          <a:endParaRPr lang="pl-PL"/>
        </a:p>
      </dgm:t>
    </dgm:pt>
    <dgm:pt modelId="{4030CC31-E725-4195-ACAA-1B46FA2E42A6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Wydział Spraw Mieszkaniowych</a:t>
          </a:r>
        </a:p>
      </dgm:t>
    </dgm:pt>
    <dgm:pt modelId="{2794CBD2-3AD3-4BB2-90A6-D918F2B5B1A5}" type="parTrans" cxnId="{272AA11D-ACC9-4438-8A32-12B09787EB8B}">
      <dgm:prSet/>
      <dgm:spPr/>
      <dgm:t>
        <a:bodyPr/>
        <a:lstStyle/>
        <a:p>
          <a:endParaRPr lang="pl-PL"/>
        </a:p>
      </dgm:t>
    </dgm:pt>
    <dgm:pt modelId="{9EABFA04-D9E1-4910-A07B-BF5850F70927}" type="sibTrans" cxnId="{272AA11D-ACC9-4438-8A32-12B09787EB8B}">
      <dgm:prSet/>
      <dgm:spPr/>
      <dgm:t>
        <a:bodyPr/>
        <a:lstStyle/>
        <a:p>
          <a:endParaRPr lang="pl-PL"/>
        </a:p>
      </dgm:t>
    </dgm:pt>
    <dgm:pt modelId="{BA91820B-DA40-40CE-9267-B49CF08A0996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Lubelskie Przedsiębiorstwo Gospodarki Komunalnej</a:t>
          </a:r>
        </a:p>
      </dgm:t>
    </dgm:pt>
    <dgm:pt modelId="{20F96279-E0F5-47CD-8A0A-9558B002C698}" type="parTrans" cxnId="{D7EC8B46-3FFB-4356-85FE-CC42BD33D08A}">
      <dgm:prSet/>
      <dgm:spPr/>
      <dgm:t>
        <a:bodyPr/>
        <a:lstStyle/>
        <a:p>
          <a:endParaRPr lang="pl-PL"/>
        </a:p>
      </dgm:t>
    </dgm:pt>
    <dgm:pt modelId="{51A063A6-95AD-422F-B0B0-0537F8D1DD0F}" type="sibTrans" cxnId="{D7EC8B46-3FFB-4356-85FE-CC42BD33D08A}">
      <dgm:prSet/>
      <dgm:spPr/>
      <dgm:t>
        <a:bodyPr/>
        <a:lstStyle/>
        <a:p>
          <a:endParaRPr lang="pl-PL"/>
        </a:p>
      </dgm:t>
    </dgm:pt>
    <dgm:pt modelId="{74213611-4B91-4D25-BDFC-FF0A46F57323}">
      <dgm:prSet phldrT="[Tekst]"/>
      <dgm:spPr>
        <a:solidFill>
          <a:schemeClr val="tx1"/>
        </a:solidFill>
      </dgm:spPr>
      <dgm:t>
        <a:bodyPr/>
        <a:lstStyle/>
        <a:p>
          <a:r>
            <a:rPr lang="pl-PL">
              <a:latin typeface="+mj-lt"/>
            </a:rPr>
            <a:t>Wydział Projektów Nieinwestycyjnych</a:t>
          </a:r>
        </a:p>
      </dgm:t>
    </dgm:pt>
    <dgm:pt modelId="{74B490C1-3ECD-4042-840F-60803C91D228}" type="parTrans" cxnId="{0EE40CC7-1025-41E1-9A9A-C3656176E0B3}">
      <dgm:prSet/>
      <dgm:spPr/>
      <dgm:t>
        <a:bodyPr/>
        <a:lstStyle/>
        <a:p>
          <a:endParaRPr lang="pl-PL"/>
        </a:p>
      </dgm:t>
    </dgm:pt>
    <dgm:pt modelId="{8B75EC70-49C8-4D37-B228-4E255B4030D7}" type="sibTrans" cxnId="{0EE40CC7-1025-41E1-9A9A-C3656176E0B3}">
      <dgm:prSet/>
      <dgm:spPr/>
      <dgm:t>
        <a:bodyPr/>
        <a:lstStyle/>
        <a:p>
          <a:endParaRPr lang="pl-PL"/>
        </a:p>
      </dgm:t>
    </dgm:pt>
    <dgm:pt modelId="{8646F9BD-8E0B-4810-A332-44E2AFA86D9C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Centrum Interwerncji Kryzysowej</a:t>
          </a:r>
        </a:p>
      </dgm:t>
    </dgm:pt>
    <dgm:pt modelId="{7EC00DD5-43F8-4A61-8F8A-55260869D300}" type="parTrans" cxnId="{DCC21214-B129-4130-82DF-55B86414CCE1}">
      <dgm:prSet/>
      <dgm:spPr/>
      <dgm:t>
        <a:bodyPr/>
        <a:lstStyle/>
        <a:p>
          <a:endParaRPr lang="pl-PL"/>
        </a:p>
      </dgm:t>
    </dgm:pt>
    <dgm:pt modelId="{2BEAA687-0A3D-4633-A568-499BA7BA976D}" type="sibTrans" cxnId="{DCC21214-B129-4130-82DF-55B86414CCE1}">
      <dgm:prSet/>
      <dgm:spPr/>
      <dgm:t>
        <a:bodyPr/>
        <a:lstStyle/>
        <a:p>
          <a:endParaRPr lang="pl-PL"/>
        </a:p>
      </dgm:t>
    </dgm:pt>
    <dgm:pt modelId="{2279A153-6FED-4DBE-AE1C-ADF23A3C4111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+mj-lt"/>
            </a:rPr>
            <a:t>Warsztaty Kultury </a:t>
          </a:r>
        </a:p>
        <a:p>
          <a:r>
            <a:rPr lang="pl-PL">
              <a:latin typeface="+mj-lt"/>
            </a:rPr>
            <a:t>i</a:t>
          </a:r>
        </a:p>
        <a:p>
          <a:r>
            <a:rPr lang="pl-PL">
              <a:latin typeface="+mj-lt"/>
            </a:rPr>
            <a:t>Centrum Kultury</a:t>
          </a:r>
        </a:p>
      </dgm:t>
    </dgm:pt>
    <dgm:pt modelId="{CB7C7944-46C3-4744-BA22-1F719731FCCE}" type="parTrans" cxnId="{C8F7DC83-52E8-4859-9005-BC852516DF5C}">
      <dgm:prSet/>
      <dgm:spPr/>
      <dgm:t>
        <a:bodyPr/>
        <a:lstStyle/>
        <a:p>
          <a:endParaRPr lang="pl-PL"/>
        </a:p>
      </dgm:t>
    </dgm:pt>
    <dgm:pt modelId="{635E4BFD-76E6-4D7E-9668-43773F7A5900}" type="sibTrans" cxnId="{C8F7DC83-52E8-4859-9005-BC852516DF5C}">
      <dgm:prSet/>
      <dgm:spPr/>
      <dgm:t>
        <a:bodyPr/>
        <a:lstStyle/>
        <a:p>
          <a:endParaRPr lang="pl-PL"/>
        </a:p>
      </dgm:t>
    </dgm:pt>
    <dgm:pt modelId="{0A7DD1E5-7761-4A89-8E28-30804293F782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+mj-lt"/>
            </a:rPr>
            <a:t>Wydział Sportu i Turystyki</a:t>
          </a:r>
        </a:p>
      </dgm:t>
    </dgm:pt>
    <dgm:pt modelId="{26566A90-34AB-47C4-8131-9737265D70A2}" type="parTrans" cxnId="{7B5D987B-D9E1-42A9-ABFE-7A188CAF571B}">
      <dgm:prSet/>
      <dgm:spPr/>
      <dgm:t>
        <a:bodyPr/>
        <a:lstStyle/>
        <a:p>
          <a:endParaRPr lang="pl-PL"/>
        </a:p>
      </dgm:t>
    </dgm:pt>
    <dgm:pt modelId="{4CC09686-D98D-43D8-83D1-3E692BED759A}" type="sibTrans" cxnId="{7B5D987B-D9E1-42A9-ABFE-7A188CAF571B}">
      <dgm:prSet/>
      <dgm:spPr/>
      <dgm:t>
        <a:bodyPr/>
        <a:lstStyle/>
        <a:p>
          <a:endParaRPr lang="pl-PL"/>
        </a:p>
      </dgm:t>
    </dgm:pt>
    <dgm:pt modelId="{9476B99F-89D0-443E-AEBF-8AB7BC819D0B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Wydział Strategii i Przedsiębiorczości</a:t>
          </a:r>
        </a:p>
      </dgm:t>
    </dgm:pt>
    <dgm:pt modelId="{B13B7C54-7BC7-4C03-A146-C77E24A8EBCF}" type="parTrans" cxnId="{D77316CA-D2FE-404B-A64B-9F2CE24BB578}">
      <dgm:prSet/>
      <dgm:spPr/>
      <dgm:t>
        <a:bodyPr/>
        <a:lstStyle/>
        <a:p>
          <a:endParaRPr lang="pl-PL"/>
        </a:p>
      </dgm:t>
    </dgm:pt>
    <dgm:pt modelId="{29A09F4F-6224-43C2-BF26-901171C69224}" type="sibTrans" cxnId="{D77316CA-D2FE-404B-A64B-9F2CE24BB578}">
      <dgm:prSet/>
      <dgm:spPr/>
      <dgm:t>
        <a:bodyPr/>
        <a:lstStyle/>
        <a:p>
          <a:endParaRPr lang="pl-PL"/>
        </a:p>
      </dgm:t>
    </dgm:pt>
    <dgm:pt modelId="{6D50415F-558E-4AF1-B50A-E7C5B07462B6}">
      <dgm:prSet phldrT="[Tekst]"/>
      <dgm:spPr>
        <a:solidFill>
          <a:schemeClr val="tx1"/>
        </a:solidFill>
      </dgm:spPr>
      <dgm:t>
        <a:bodyPr/>
        <a:lstStyle/>
        <a:p>
          <a:r>
            <a:rPr lang="pl-PL">
              <a:latin typeface="+mj-lt"/>
            </a:rPr>
            <a:t>KW Policji</a:t>
          </a:r>
        </a:p>
        <a:p>
          <a:r>
            <a:rPr lang="pl-PL">
              <a:latin typeface="+mj-lt"/>
            </a:rPr>
            <a:t>i</a:t>
          </a:r>
        </a:p>
        <a:p>
          <a:r>
            <a:rPr lang="pl-PL">
              <a:latin typeface="+mj-lt"/>
            </a:rPr>
            <a:t>KM Straży Pożarnej</a:t>
          </a:r>
        </a:p>
      </dgm:t>
    </dgm:pt>
    <dgm:pt modelId="{900AEB38-FF98-4EE3-94FB-9A48FE5039C7}" type="parTrans" cxnId="{3B9CDF6A-51D6-4A2A-BB15-9ABBDE30E08C}">
      <dgm:prSet/>
      <dgm:spPr/>
      <dgm:t>
        <a:bodyPr/>
        <a:lstStyle/>
        <a:p>
          <a:endParaRPr lang="pl-PL"/>
        </a:p>
      </dgm:t>
    </dgm:pt>
    <dgm:pt modelId="{704BA2BD-171C-4929-9167-586ADF9D4E3B}" type="sibTrans" cxnId="{3B9CDF6A-51D6-4A2A-BB15-9ABBDE30E08C}">
      <dgm:prSet/>
      <dgm:spPr/>
      <dgm:t>
        <a:bodyPr/>
        <a:lstStyle/>
        <a:p>
          <a:endParaRPr lang="pl-PL"/>
        </a:p>
      </dgm:t>
    </dgm:pt>
    <dgm:pt modelId="{2101D3A5-1F04-4021-8CFF-A14FB571D97B}">
      <dgm:prSet phldrT="[Tekst]"/>
      <dgm:spPr>
        <a:solidFill>
          <a:schemeClr val="tx1"/>
        </a:solidFill>
      </dgm:spPr>
      <dgm:t>
        <a:bodyPr/>
        <a:lstStyle/>
        <a:p>
          <a:r>
            <a:rPr lang="pl-PL">
              <a:latin typeface="+mj-lt"/>
            </a:rPr>
            <a:t>Biuro Zarządzania Energią</a:t>
          </a:r>
        </a:p>
      </dgm:t>
    </dgm:pt>
    <dgm:pt modelId="{F3E7E0C9-3250-45FC-96B5-E4940EE9F02F}" type="parTrans" cxnId="{A1181566-592F-4300-A5DE-B49B09702935}">
      <dgm:prSet/>
      <dgm:spPr/>
      <dgm:t>
        <a:bodyPr/>
        <a:lstStyle/>
        <a:p>
          <a:endParaRPr lang="pl-PL"/>
        </a:p>
      </dgm:t>
    </dgm:pt>
    <dgm:pt modelId="{8A9FF13B-B663-48A5-BFFE-3C295876D618}" type="sibTrans" cxnId="{A1181566-592F-4300-A5DE-B49B09702935}">
      <dgm:prSet/>
      <dgm:spPr/>
      <dgm:t>
        <a:bodyPr/>
        <a:lstStyle/>
        <a:p>
          <a:endParaRPr lang="pl-PL"/>
        </a:p>
      </dgm:t>
    </dgm:pt>
    <dgm:pt modelId="{AA19964F-7A00-42B6-B9FF-E1F81EBB9695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+mj-lt"/>
            </a:rPr>
            <a:t>Wydział Bezp. Mieszkańców i Zarządzania Kryzysowego</a:t>
          </a:r>
        </a:p>
      </dgm:t>
    </dgm:pt>
    <dgm:pt modelId="{34EC9D40-A3C7-4BAF-9A49-F8AF9B450B02}" type="parTrans" cxnId="{EACD535D-79B2-47CD-AE5D-25B5EBB4099C}">
      <dgm:prSet/>
      <dgm:spPr/>
      <dgm:t>
        <a:bodyPr/>
        <a:lstStyle/>
        <a:p>
          <a:endParaRPr lang="pl-PL"/>
        </a:p>
      </dgm:t>
    </dgm:pt>
    <dgm:pt modelId="{2AD94C1F-143B-43FD-BE3B-18718CA95B6C}" type="sibTrans" cxnId="{EACD535D-79B2-47CD-AE5D-25B5EBB4099C}">
      <dgm:prSet/>
      <dgm:spPr/>
      <dgm:t>
        <a:bodyPr/>
        <a:lstStyle/>
        <a:p>
          <a:endParaRPr lang="pl-PL"/>
        </a:p>
      </dgm:t>
    </dgm:pt>
    <dgm:pt modelId="{37E96F14-6646-46FC-AACC-28084EB605CF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+mj-lt"/>
            </a:rPr>
            <a:t>Wydział ds. Osób Niepełnosprawnych</a:t>
          </a:r>
        </a:p>
      </dgm:t>
    </dgm:pt>
    <dgm:pt modelId="{EA2E1FC7-1C3F-4654-A677-40D2C603B684}" type="parTrans" cxnId="{C9EC3EA3-0721-4FEC-99F2-74B431CA1013}">
      <dgm:prSet/>
      <dgm:spPr/>
      <dgm:t>
        <a:bodyPr/>
        <a:lstStyle/>
        <a:p>
          <a:endParaRPr lang="pl-PL"/>
        </a:p>
      </dgm:t>
    </dgm:pt>
    <dgm:pt modelId="{0DBE0785-7500-4E39-B743-D945DC7C15B9}" type="sibTrans" cxnId="{C9EC3EA3-0721-4FEC-99F2-74B431CA1013}">
      <dgm:prSet/>
      <dgm:spPr/>
      <dgm:t>
        <a:bodyPr/>
        <a:lstStyle/>
        <a:p>
          <a:endParaRPr lang="pl-PL"/>
        </a:p>
      </dgm:t>
    </dgm:pt>
    <dgm:pt modelId="{30DEAC89-11FD-4CB7-8B09-D9B2824FC04A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Wydział Oświaty i Wychowania</a:t>
          </a:r>
        </a:p>
      </dgm:t>
    </dgm:pt>
    <dgm:pt modelId="{F2B44DF4-F295-4449-95A6-51D2A28819B2}" type="parTrans" cxnId="{0855FB03-8B92-4A94-9879-DD497A051B32}">
      <dgm:prSet/>
      <dgm:spPr/>
      <dgm:t>
        <a:bodyPr/>
        <a:lstStyle/>
        <a:p>
          <a:endParaRPr lang="pl-PL"/>
        </a:p>
      </dgm:t>
    </dgm:pt>
    <dgm:pt modelId="{38C67109-A830-4C5D-975F-359D41072231}" type="sibTrans" cxnId="{0855FB03-8B92-4A94-9879-DD497A051B32}">
      <dgm:prSet/>
      <dgm:spPr/>
      <dgm:t>
        <a:bodyPr/>
        <a:lstStyle/>
        <a:p>
          <a:endParaRPr lang="pl-PL"/>
        </a:p>
      </dgm:t>
    </dgm:pt>
    <dgm:pt modelId="{CDD3BA4A-CF38-4A04-98F0-7C2DF9734883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Wydział Geodezji</a:t>
          </a:r>
        </a:p>
      </dgm:t>
    </dgm:pt>
    <dgm:pt modelId="{95F2E3D2-2AE4-4C4C-AE2A-561E0754ED4B}" type="parTrans" cxnId="{51C6C134-430C-496F-A2C2-655F6D559558}">
      <dgm:prSet/>
      <dgm:spPr/>
      <dgm:t>
        <a:bodyPr/>
        <a:lstStyle/>
        <a:p>
          <a:endParaRPr lang="pl-PL"/>
        </a:p>
      </dgm:t>
    </dgm:pt>
    <dgm:pt modelId="{FD21FE84-417D-4257-9472-C1E725062996}" type="sibTrans" cxnId="{51C6C134-430C-496F-A2C2-655F6D559558}">
      <dgm:prSet/>
      <dgm:spPr/>
      <dgm:t>
        <a:bodyPr/>
        <a:lstStyle/>
        <a:p>
          <a:endParaRPr lang="pl-PL"/>
        </a:p>
      </dgm:t>
    </dgm:pt>
    <dgm:pt modelId="{44002537-C179-459E-B755-F5E25574CB13}">
      <dgm:prSet phldrT="[Tekst]"/>
      <dgm:spPr>
        <a:solidFill>
          <a:schemeClr val="tx1"/>
        </a:solidFill>
      </dgm:spPr>
      <dgm:t>
        <a:bodyPr/>
        <a:lstStyle/>
        <a:p>
          <a:r>
            <a:rPr lang="pl-PL">
              <a:latin typeface="+mj-lt"/>
            </a:rPr>
            <a:t>Wydział Gospodarowania Mieniem</a:t>
          </a:r>
        </a:p>
      </dgm:t>
    </dgm:pt>
    <dgm:pt modelId="{4716D87E-D112-4EA2-A0AC-E9B9BBAAFCFB}" type="parTrans" cxnId="{4882142E-DC81-4E60-8752-242DD73AB6C9}">
      <dgm:prSet/>
      <dgm:spPr/>
      <dgm:t>
        <a:bodyPr/>
        <a:lstStyle/>
        <a:p>
          <a:endParaRPr lang="pl-PL"/>
        </a:p>
      </dgm:t>
    </dgm:pt>
    <dgm:pt modelId="{74B2F2C5-988B-4EEF-8E46-CB055800602F}" type="sibTrans" cxnId="{4882142E-DC81-4E60-8752-242DD73AB6C9}">
      <dgm:prSet/>
      <dgm:spPr/>
      <dgm:t>
        <a:bodyPr/>
        <a:lstStyle/>
        <a:p>
          <a:endParaRPr lang="pl-PL"/>
        </a:p>
      </dgm:t>
    </dgm:pt>
    <dgm:pt modelId="{09C0CF82-4418-4449-BE90-3240A2DE1E52}">
      <dgm:prSet phldrT="[Tekst]"/>
      <dgm:spPr>
        <a:solidFill>
          <a:srgbClr val="FA1414"/>
        </a:solidFill>
      </dgm:spPr>
      <dgm:t>
        <a:bodyPr/>
        <a:lstStyle/>
        <a:p>
          <a:r>
            <a:rPr lang="pl-PL">
              <a:latin typeface="+mj-lt"/>
            </a:rPr>
            <a:t>Wydział Inicjatyw i Programów Społecznych</a:t>
          </a:r>
        </a:p>
      </dgm:t>
    </dgm:pt>
    <dgm:pt modelId="{B3C1DA11-B1D8-4EA4-B20F-808DFB296E31}" type="parTrans" cxnId="{7BB3D648-21BD-4FBE-89E9-A8CD8A720282}">
      <dgm:prSet/>
      <dgm:spPr/>
      <dgm:t>
        <a:bodyPr/>
        <a:lstStyle/>
        <a:p>
          <a:endParaRPr lang="pl-PL"/>
        </a:p>
      </dgm:t>
    </dgm:pt>
    <dgm:pt modelId="{7AD7E18C-5B44-4A81-A2CF-78D0C83CEF59}" type="sibTrans" cxnId="{7BB3D648-21BD-4FBE-89E9-A8CD8A720282}">
      <dgm:prSet/>
      <dgm:spPr/>
      <dgm:t>
        <a:bodyPr/>
        <a:lstStyle/>
        <a:p>
          <a:endParaRPr lang="pl-PL"/>
        </a:p>
      </dgm:t>
    </dgm:pt>
    <dgm:pt modelId="{D9EA814E-5FDC-4B02-9337-F1AF35A29335}">
      <dgm:prSet phldrT="[Tekst]"/>
      <dgm:spPr>
        <a:solidFill>
          <a:schemeClr val="tx1"/>
        </a:solidFill>
      </dgm:spPr>
      <dgm:t>
        <a:bodyPr/>
        <a:lstStyle/>
        <a:p>
          <a:r>
            <a:rPr lang="pl-PL">
              <a:latin typeface="+mj-lt"/>
            </a:rPr>
            <a:t>Biuro Miejskiego Architekta Zieleni</a:t>
          </a:r>
        </a:p>
      </dgm:t>
    </dgm:pt>
    <dgm:pt modelId="{E4ED43DE-ACBF-4CB6-80DC-7B7F4AF64A57}" type="parTrans" cxnId="{8C05DFAC-A8DD-43E7-893F-8448C400D173}">
      <dgm:prSet/>
      <dgm:spPr/>
      <dgm:t>
        <a:bodyPr/>
        <a:lstStyle/>
        <a:p>
          <a:endParaRPr lang="pl-PL"/>
        </a:p>
      </dgm:t>
    </dgm:pt>
    <dgm:pt modelId="{F01871F1-19C2-481C-9FCE-685E80325D4D}" type="sibTrans" cxnId="{8C05DFAC-A8DD-43E7-893F-8448C400D173}">
      <dgm:prSet/>
      <dgm:spPr/>
      <dgm:t>
        <a:bodyPr/>
        <a:lstStyle/>
        <a:p>
          <a:endParaRPr lang="pl-PL"/>
        </a:p>
      </dgm:t>
    </dgm:pt>
    <dgm:pt modelId="{CB380077-C549-4ADF-BC5B-E72A9E1965A2}">
      <dgm:prSet phldrT="[Tekst]"/>
      <dgm:spPr>
        <a:solidFill>
          <a:srgbClr val="73BE46"/>
        </a:solidFill>
      </dgm:spPr>
      <dgm:t>
        <a:bodyPr/>
        <a:lstStyle/>
        <a:p>
          <a:r>
            <a:rPr lang="pl-PL">
              <a:latin typeface="+mj-lt"/>
            </a:rPr>
            <a:t>Zarząd Dróg i Mostów</a:t>
          </a:r>
        </a:p>
      </dgm:t>
    </dgm:pt>
    <dgm:pt modelId="{1FCC0D96-7284-4B75-9F8A-D9634998F4FB}" type="parTrans" cxnId="{395E488E-992D-4F62-A482-7ED3A5AE00C0}">
      <dgm:prSet/>
      <dgm:spPr/>
      <dgm:t>
        <a:bodyPr/>
        <a:lstStyle/>
        <a:p>
          <a:endParaRPr lang="pl-PL"/>
        </a:p>
      </dgm:t>
    </dgm:pt>
    <dgm:pt modelId="{7209F381-E550-42CA-BF59-7FF0283B7607}" type="sibTrans" cxnId="{395E488E-992D-4F62-A482-7ED3A5AE00C0}">
      <dgm:prSet/>
      <dgm:spPr/>
      <dgm:t>
        <a:bodyPr/>
        <a:lstStyle/>
        <a:p>
          <a:endParaRPr lang="pl-PL"/>
        </a:p>
      </dgm:t>
    </dgm:pt>
    <dgm:pt modelId="{304CA3C9-FD8B-4B2C-AFD5-4BC5AACB130E}" type="pres">
      <dgm:prSet presAssocID="{3FCB4F61-7961-4180-9382-7776EB50E31F}" presName="diagram" presStyleCnt="0">
        <dgm:presLayoutVars>
          <dgm:dir/>
          <dgm:resizeHandles val="exact"/>
        </dgm:presLayoutVars>
      </dgm:prSet>
      <dgm:spPr/>
    </dgm:pt>
    <dgm:pt modelId="{C76F03D7-C113-4033-8E69-8B19C21B8905}" type="pres">
      <dgm:prSet presAssocID="{0127D143-255C-48F6-B979-0671BF01B99B}" presName="node" presStyleLbl="node1" presStyleIdx="0" presStyleCnt="30">
        <dgm:presLayoutVars>
          <dgm:bulletEnabled val="1"/>
        </dgm:presLayoutVars>
      </dgm:prSet>
      <dgm:spPr/>
    </dgm:pt>
    <dgm:pt modelId="{6C561C38-275D-4C2E-A961-2CB7DCEBE4E7}" type="pres">
      <dgm:prSet presAssocID="{0B34913A-3856-4407-AA9F-A51742D757F7}" presName="sibTrans" presStyleCnt="0"/>
      <dgm:spPr/>
    </dgm:pt>
    <dgm:pt modelId="{A1BB4ABF-8E63-406C-85CC-FA3F263B4EE8}" type="pres">
      <dgm:prSet presAssocID="{82419782-2C9B-4F53-A13C-2573205E17BB}" presName="node" presStyleLbl="node1" presStyleIdx="1" presStyleCnt="30">
        <dgm:presLayoutVars>
          <dgm:bulletEnabled val="1"/>
        </dgm:presLayoutVars>
      </dgm:prSet>
      <dgm:spPr/>
    </dgm:pt>
    <dgm:pt modelId="{F21778BB-D7E5-4700-9CE0-4BF67A5CB145}" type="pres">
      <dgm:prSet presAssocID="{8B72AE9D-67C6-4BD5-A7E4-9A5ABDCC714C}" presName="sibTrans" presStyleCnt="0"/>
      <dgm:spPr/>
    </dgm:pt>
    <dgm:pt modelId="{30AB09C5-32AA-49E9-BF1B-539DD0B447A9}" type="pres">
      <dgm:prSet presAssocID="{968B0485-62AB-4032-80BE-5BD8C7D1810F}" presName="node" presStyleLbl="node1" presStyleIdx="2" presStyleCnt="30">
        <dgm:presLayoutVars>
          <dgm:bulletEnabled val="1"/>
        </dgm:presLayoutVars>
      </dgm:prSet>
      <dgm:spPr/>
    </dgm:pt>
    <dgm:pt modelId="{D8D81E9F-9C8E-4893-9071-1C4FB3B6023B}" type="pres">
      <dgm:prSet presAssocID="{FDDB6E17-B7C0-4618-9E09-B4A6233BBFEF}" presName="sibTrans" presStyleCnt="0"/>
      <dgm:spPr/>
    </dgm:pt>
    <dgm:pt modelId="{32C2E55A-8043-44F5-BF7C-0E47118270FB}" type="pres">
      <dgm:prSet presAssocID="{6804F80C-8F63-4E6A-AEA7-B1186DDA4E3C}" presName="node" presStyleLbl="node1" presStyleIdx="3" presStyleCnt="30">
        <dgm:presLayoutVars>
          <dgm:bulletEnabled val="1"/>
        </dgm:presLayoutVars>
      </dgm:prSet>
      <dgm:spPr/>
    </dgm:pt>
    <dgm:pt modelId="{B625303B-800C-4B74-AB72-AB6E549C0908}" type="pres">
      <dgm:prSet presAssocID="{7BBE2BB2-B52D-4103-88A6-97B91F6CD644}" presName="sibTrans" presStyleCnt="0"/>
      <dgm:spPr/>
    </dgm:pt>
    <dgm:pt modelId="{5E288178-B778-4C6C-9B67-22C9E643176B}" type="pres">
      <dgm:prSet presAssocID="{FF3EAF41-51C4-4A96-98D8-3D9225AD979B}" presName="node" presStyleLbl="node1" presStyleIdx="4" presStyleCnt="30">
        <dgm:presLayoutVars>
          <dgm:bulletEnabled val="1"/>
        </dgm:presLayoutVars>
      </dgm:prSet>
      <dgm:spPr/>
    </dgm:pt>
    <dgm:pt modelId="{8D1912B0-4042-4CE3-B41F-5C829A1428E4}" type="pres">
      <dgm:prSet presAssocID="{4D0FB811-DD71-4419-8D6E-E5462BABC863}" presName="sibTrans" presStyleCnt="0"/>
      <dgm:spPr/>
    </dgm:pt>
    <dgm:pt modelId="{2AE7BDA3-9E6F-4ED6-843B-AA17B6502994}" type="pres">
      <dgm:prSet presAssocID="{C6655B9A-0B86-4EA2-BE1F-0DD46FC90F10}" presName="node" presStyleLbl="node1" presStyleIdx="5" presStyleCnt="30">
        <dgm:presLayoutVars>
          <dgm:bulletEnabled val="1"/>
        </dgm:presLayoutVars>
      </dgm:prSet>
      <dgm:spPr/>
    </dgm:pt>
    <dgm:pt modelId="{043AC925-963F-41A3-ABA9-78E177724772}" type="pres">
      <dgm:prSet presAssocID="{5FD81F19-1B79-46BE-B3B7-D4A96EE4C772}" presName="sibTrans" presStyleCnt="0"/>
      <dgm:spPr/>
    </dgm:pt>
    <dgm:pt modelId="{BBBB4837-6798-4C7A-80D7-EE73AACF34F3}" type="pres">
      <dgm:prSet presAssocID="{F569D440-DE6D-4BA5-8EAD-550489A45A73}" presName="node" presStyleLbl="node1" presStyleIdx="6" presStyleCnt="30">
        <dgm:presLayoutVars>
          <dgm:bulletEnabled val="1"/>
        </dgm:presLayoutVars>
      </dgm:prSet>
      <dgm:spPr/>
    </dgm:pt>
    <dgm:pt modelId="{67172E46-4DD0-422C-81BD-6C4538990137}" type="pres">
      <dgm:prSet presAssocID="{F4123FF9-308D-4BE4-A996-9DECEF0CB31B}" presName="sibTrans" presStyleCnt="0"/>
      <dgm:spPr/>
    </dgm:pt>
    <dgm:pt modelId="{ADD7D4BE-439E-4231-B94B-9DDD15231469}" type="pres">
      <dgm:prSet presAssocID="{0D3BF7C7-9922-40AD-9ACD-3B90253BEA08}" presName="node" presStyleLbl="node1" presStyleIdx="7" presStyleCnt="30">
        <dgm:presLayoutVars>
          <dgm:bulletEnabled val="1"/>
        </dgm:presLayoutVars>
      </dgm:prSet>
      <dgm:spPr/>
    </dgm:pt>
    <dgm:pt modelId="{6E5B70E7-9F14-426D-A08A-7111C349D4F1}" type="pres">
      <dgm:prSet presAssocID="{1735E5D1-8E0F-4A9E-8F59-1C9E6591CDBC}" presName="sibTrans" presStyleCnt="0"/>
      <dgm:spPr/>
    </dgm:pt>
    <dgm:pt modelId="{58D83944-E249-47D9-9043-D33400CD3A6C}" type="pres">
      <dgm:prSet presAssocID="{4030CC31-E725-4195-ACAA-1B46FA2E42A6}" presName="node" presStyleLbl="node1" presStyleIdx="8" presStyleCnt="30">
        <dgm:presLayoutVars>
          <dgm:bulletEnabled val="1"/>
        </dgm:presLayoutVars>
      </dgm:prSet>
      <dgm:spPr/>
    </dgm:pt>
    <dgm:pt modelId="{79BEFB09-F6AE-40D8-B765-45C9554AA586}" type="pres">
      <dgm:prSet presAssocID="{9EABFA04-D9E1-4910-A07B-BF5850F70927}" presName="sibTrans" presStyleCnt="0"/>
      <dgm:spPr/>
    </dgm:pt>
    <dgm:pt modelId="{A20A8FA8-7503-4D2C-988F-D86CC138020A}" type="pres">
      <dgm:prSet presAssocID="{57038D64-8ED1-4BD8-B499-E9CB1250298E}" presName="node" presStyleLbl="node1" presStyleIdx="9" presStyleCnt="30">
        <dgm:presLayoutVars>
          <dgm:bulletEnabled val="1"/>
        </dgm:presLayoutVars>
      </dgm:prSet>
      <dgm:spPr/>
    </dgm:pt>
    <dgm:pt modelId="{53A26AF0-2DD9-4EBF-9C21-7D1D1DBCF140}" type="pres">
      <dgm:prSet presAssocID="{581DDFFD-2939-4BD3-B790-A3E584F5307A}" presName="sibTrans" presStyleCnt="0"/>
      <dgm:spPr/>
    </dgm:pt>
    <dgm:pt modelId="{50CECDFA-A05A-45A8-AB50-DA785DAB66DE}" type="pres">
      <dgm:prSet presAssocID="{58292925-A012-4B59-BD90-704FC430C702}" presName="node" presStyleLbl="node1" presStyleIdx="10" presStyleCnt="30">
        <dgm:presLayoutVars>
          <dgm:bulletEnabled val="1"/>
        </dgm:presLayoutVars>
      </dgm:prSet>
      <dgm:spPr/>
    </dgm:pt>
    <dgm:pt modelId="{A3BFFEF3-4A5D-420D-B5E1-9875F23ECE5E}" type="pres">
      <dgm:prSet presAssocID="{29145687-E578-4D02-AB68-DCC30575CDF0}" presName="sibTrans" presStyleCnt="0"/>
      <dgm:spPr/>
    </dgm:pt>
    <dgm:pt modelId="{7EDFE023-3D3A-4B03-8132-4FE4FEA1DC75}" type="pres">
      <dgm:prSet presAssocID="{26225FFB-8B39-43CD-9A12-F4FF3921636E}" presName="node" presStyleLbl="node1" presStyleIdx="11" presStyleCnt="30">
        <dgm:presLayoutVars>
          <dgm:bulletEnabled val="1"/>
        </dgm:presLayoutVars>
      </dgm:prSet>
      <dgm:spPr/>
    </dgm:pt>
    <dgm:pt modelId="{6847DD16-48F4-4880-B4EC-2797A0B1CE8E}" type="pres">
      <dgm:prSet presAssocID="{76BF08D2-C5EC-4452-A6D2-674E9D21CEC6}" presName="sibTrans" presStyleCnt="0"/>
      <dgm:spPr/>
    </dgm:pt>
    <dgm:pt modelId="{E4686D23-F416-48E5-A407-7A1C07D11D96}" type="pres">
      <dgm:prSet presAssocID="{FA00397C-EF00-46BE-BB05-1F414A438C78}" presName="node" presStyleLbl="node1" presStyleIdx="12" presStyleCnt="30">
        <dgm:presLayoutVars>
          <dgm:bulletEnabled val="1"/>
        </dgm:presLayoutVars>
      </dgm:prSet>
      <dgm:spPr/>
    </dgm:pt>
    <dgm:pt modelId="{2B6FCF65-CE93-4126-9751-4629D936D19D}" type="pres">
      <dgm:prSet presAssocID="{1222263D-E849-4510-AA79-1C198D0FDB49}" presName="sibTrans" presStyleCnt="0"/>
      <dgm:spPr/>
    </dgm:pt>
    <dgm:pt modelId="{E671E368-4200-4E58-B6D9-CAC6275593C6}" type="pres">
      <dgm:prSet presAssocID="{BA91820B-DA40-40CE-9267-B49CF08A0996}" presName="node" presStyleLbl="node1" presStyleIdx="13" presStyleCnt="30">
        <dgm:presLayoutVars>
          <dgm:bulletEnabled val="1"/>
        </dgm:presLayoutVars>
      </dgm:prSet>
      <dgm:spPr/>
    </dgm:pt>
    <dgm:pt modelId="{3470ED22-5C57-4EF2-B292-96C7F5580FFD}" type="pres">
      <dgm:prSet presAssocID="{51A063A6-95AD-422F-B0B0-0537F8D1DD0F}" presName="sibTrans" presStyleCnt="0"/>
      <dgm:spPr/>
    </dgm:pt>
    <dgm:pt modelId="{37E7A474-B7A1-490C-86FA-736FBF494C0E}" type="pres">
      <dgm:prSet presAssocID="{74213611-4B91-4D25-BDFC-FF0A46F57323}" presName="node" presStyleLbl="node1" presStyleIdx="14" presStyleCnt="30">
        <dgm:presLayoutVars>
          <dgm:bulletEnabled val="1"/>
        </dgm:presLayoutVars>
      </dgm:prSet>
      <dgm:spPr/>
    </dgm:pt>
    <dgm:pt modelId="{36C02084-71CD-4DE0-B929-BBF490B2C694}" type="pres">
      <dgm:prSet presAssocID="{8B75EC70-49C8-4D37-B228-4E255B4030D7}" presName="sibTrans" presStyleCnt="0"/>
      <dgm:spPr/>
    </dgm:pt>
    <dgm:pt modelId="{DBECB2C3-08F8-4F31-BA90-7626CBA53713}" type="pres">
      <dgm:prSet presAssocID="{8646F9BD-8E0B-4810-A332-44E2AFA86D9C}" presName="node" presStyleLbl="node1" presStyleIdx="15" presStyleCnt="30" custLinFactNeighborY="669">
        <dgm:presLayoutVars>
          <dgm:bulletEnabled val="1"/>
        </dgm:presLayoutVars>
      </dgm:prSet>
      <dgm:spPr/>
    </dgm:pt>
    <dgm:pt modelId="{F967A74E-9763-4D53-B9EF-0A889D06130C}" type="pres">
      <dgm:prSet presAssocID="{2BEAA687-0A3D-4633-A568-499BA7BA976D}" presName="sibTrans" presStyleCnt="0"/>
      <dgm:spPr/>
    </dgm:pt>
    <dgm:pt modelId="{0B492FD7-DF5D-4D6F-A4D4-7724BB56012B}" type="pres">
      <dgm:prSet presAssocID="{6D50415F-558E-4AF1-B50A-E7C5B07462B6}" presName="node" presStyleLbl="node1" presStyleIdx="16" presStyleCnt="30" custLinFactNeighborY="711">
        <dgm:presLayoutVars>
          <dgm:bulletEnabled val="1"/>
        </dgm:presLayoutVars>
      </dgm:prSet>
      <dgm:spPr/>
    </dgm:pt>
    <dgm:pt modelId="{1292F00C-C7A3-472A-9DC2-4282A36AA986}" type="pres">
      <dgm:prSet presAssocID="{704BA2BD-171C-4929-9167-586ADF9D4E3B}" presName="sibTrans" presStyleCnt="0"/>
      <dgm:spPr/>
    </dgm:pt>
    <dgm:pt modelId="{D89FAB2A-9304-439E-9B1A-DAA8E2001B2F}" type="pres">
      <dgm:prSet presAssocID="{2279A153-6FED-4DBE-AE1C-ADF23A3C4111}" presName="node" presStyleLbl="node1" presStyleIdx="17" presStyleCnt="30" custLinFactNeighborX="79" custLinFactNeighborY="92">
        <dgm:presLayoutVars>
          <dgm:bulletEnabled val="1"/>
        </dgm:presLayoutVars>
      </dgm:prSet>
      <dgm:spPr/>
    </dgm:pt>
    <dgm:pt modelId="{AB992228-7D96-476D-B24C-D8147C03E58C}" type="pres">
      <dgm:prSet presAssocID="{635E4BFD-76E6-4D7E-9668-43773F7A5900}" presName="sibTrans" presStyleCnt="0"/>
      <dgm:spPr/>
    </dgm:pt>
    <dgm:pt modelId="{A9E26ED0-515C-4CC0-AFB8-D9F35B8A18C9}" type="pres">
      <dgm:prSet presAssocID="{2101D3A5-1F04-4021-8CFF-A14FB571D97B}" presName="node" presStyleLbl="node1" presStyleIdx="18" presStyleCnt="30">
        <dgm:presLayoutVars>
          <dgm:bulletEnabled val="1"/>
        </dgm:presLayoutVars>
      </dgm:prSet>
      <dgm:spPr/>
    </dgm:pt>
    <dgm:pt modelId="{AFEC8D6D-98A2-45CC-A916-71A8C5491349}" type="pres">
      <dgm:prSet presAssocID="{8A9FF13B-B663-48A5-BFFE-3C295876D618}" presName="sibTrans" presStyleCnt="0"/>
      <dgm:spPr/>
    </dgm:pt>
    <dgm:pt modelId="{4402D2CC-4693-40D9-9C37-D917CD97F08A}" type="pres">
      <dgm:prSet presAssocID="{0A7DD1E5-7761-4A89-8E28-30804293F782}" presName="node" presStyleLbl="node1" presStyleIdx="19" presStyleCnt="30">
        <dgm:presLayoutVars>
          <dgm:bulletEnabled val="1"/>
        </dgm:presLayoutVars>
      </dgm:prSet>
      <dgm:spPr/>
    </dgm:pt>
    <dgm:pt modelId="{D3F3AB90-481D-4E62-9C84-E65BFBDA9C30}" type="pres">
      <dgm:prSet presAssocID="{4CC09686-D98D-43D8-83D1-3E692BED759A}" presName="sibTrans" presStyleCnt="0"/>
      <dgm:spPr/>
    </dgm:pt>
    <dgm:pt modelId="{5CF566F4-13A7-47FF-ACFE-4075F96BF3AE}" type="pres">
      <dgm:prSet presAssocID="{30DEAC89-11FD-4CB7-8B09-D9B2824FC04A}" presName="node" presStyleLbl="node1" presStyleIdx="20" presStyleCnt="30">
        <dgm:presLayoutVars>
          <dgm:bulletEnabled val="1"/>
        </dgm:presLayoutVars>
      </dgm:prSet>
      <dgm:spPr/>
    </dgm:pt>
    <dgm:pt modelId="{FD59DC95-2BAF-43A0-B927-D3CDA48833D8}" type="pres">
      <dgm:prSet presAssocID="{38C67109-A830-4C5D-975F-359D41072231}" presName="sibTrans" presStyleCnt="0"/>
      <dgm:spPr/>
    </dgm:pt>
    <dgm:pt modelId="{C59555CA-DB02-4D28-B1C7-A058D1A83AEF}" type="pres">
      <dgm:prSet presAssocID="{AA19964F-7A00-42B6-B9FF-E1F81EBB9695}" presName="node" presStyleLbl="node1" presStyleIdx="21" presStyleCnt="30">
        <dgm:presLayoutVars>
          <dgm:bulletEnabled val="1"/>
        </dgm:presLayoutVars>
      </dgm:prSet>
      <dgm:spPr/>
    </dgm:pt>
    <dgm:pt modelId="{88B46561-31A0-4305-B2DC-8F1DAC4B6AF8}" type="pres">
      <dgm:prSet presAssocID="{2AD94C1F-143B-43FD-BE3B-18718CA95B6C}" presName="sibTrans" presStyleCnt="0"/>
      <dgm:spPr/>
    </dgm:pt>
    <dgm:pt modelId="{239F5BF8-0348-455A-B6AF-BED053C1197E}" type="pres">
      <dgm:prSet presAssocID="{9476B99F-89D0-443E-AEBF-8AB7BC819D0B}" presName="node" presStyleLbl="node1" presStyleIdx="22" presStyleCnt="30">
        <dgm:presLayoutVars>
          <dgm:bulletEnabled val="1"/>
        </dgm:presLayoutVars>
      </dgm:prSet>
      <dgm:spPr/>
    </dgm:pt>
    <dgm:pt modelId="{0AD4FAD5-445E-4DE6-A65B-A00563F37944}" type="pres">
      <dgm:prSet presAssocID="{29A09F4F-6224-43C2-BF26-901171C69224}" presName="sibTrans" presStyleCnt="0"/>
      <dgm:spPr/>
    </dgm:pt>
    <dgm:pt modelId="{49CF2CC7-82B5-4710-AC3D-5CB09A4AEE6D}" type="pres">
      <dgm:prSet presAssocID="{E054C16C-01EB-4D5E-B79D-DDEFA3571311}" presName="node" presStyleLbl="node1" presStyleIdx="23" presStyleCnt="30">
        <dgm:presLayoutVars>
          <dgm:bulletEnabled val="1"/>
        </dgm:presLayoutVars>
      </dgm:prSet>
      <dgm:spPr/>
    </dgm:pt>
    <dgm:pt modelId="{ED724F78-61F8-4B58-8FDD-0F8346D90647}" type="pres">
      <dgm:prSet presAssocID="{3E9C9A15-2331-41B0-A474-866D369690D3}" presName="sibTrans" presStyleCnt="0"/>
      <dgm:spPr/>
    </dgm:pt>
    <dgm:pt modelId="{B3704036-1626-4B34-AC50-EF4C2D2914FC}" type="pres">
      <dgm:prSet presAssocID="{37E96F14-6646-46FC-AACC-28084EB605CF}" presName="node" presStyleLbl="node1" presStyleIdx="24" presStyleCnt="30" custLinFactX="100000" custLinFactNeighborX="120655" custLinFactNeighborY="669">
        <dgm:presLayoutVars>
          <dgm:bulletEnabled val="1"/>
        </dgm:presLayoutVars>
      </dgm:prSet>
      <dgm:spPr/>
    </dgm:pt>
    <dgm:pt modelId="{078424AB-FA69-420C-8368-69437EF396AA}" type="pres">
      <dgm:prSet presAssocID="{0DBE0785-7500-4E39-B743-D945DC7C15B9}" presName="sibTrans" presStyleCnt="0"/>
      <dgm:spPr/>
    </dgm:pt>
    <dgm:pt modelId="{B3C3322C-9F4F-473F-BA2B-ADEDA016993D}" type="pres">
      <dgm:prSet presAssocID="{CDD3BA4A-CF38-4A04-98F0-7C2DF9734883}" presName="node" presStyleLbl="node1" presStyleIdx="25" presStyleCnt="30" custLinFactX="-10079" custLinFactNeighborX="-100000" custLinFactNeighborY="-805">
        <dgm:presLayoutVars>
          <dgm:bulletEnabled val="1"/>
        </dgm:presLayoutVars>
      </dgm:prSet>
      <dgm:spPr/>
    </dgm:pt>
    <dgm:pt modelId="{53FF7548-168C-4364-90BB-3CF3514101FF}" type="pres">
      <dgm:prSet presAssocID="{FD21FE84-417D-4257-9472-C1E725062996}" presName="sibTrans" presStyleCnt="0"/>
      <dgm:spPr/>
    </dgm:pt>
    <dgm:pt modelId="{BADF3749-AB3A-41B4-A007-30ED47F950AB}" type="pres">
      <dgm:prSet presAssocID="{44002537-C179-459E-B755-F5E25574CB13}" presName="node" presStyleLbl="node1" presStyleIdx="26" presStyleCnt="30" custLinFactX="8638" custLinFactNeighborX="100000" custLinFactNeighborY="805">
        <dgm:presLayoutVars>
          <dgm:bulletEnabled val="1"/>
        </dgm:presLayoutVars>
      </dgm:prSet>
      <dgm:spPr/>
    </dgm:pt>
    <dgm:pt modelId="{5E9D27C8-D6E2-41E8-85D4-A582578C5FA6}" type="pres">
      <dgm:prSet presAssocID="{74B2F2C5-988B-4EEF-8E46-CB055800602F}" presName="sibTrans" presStyleCnt="0"/>
      <dgm:spPr/>
    </dgm:pt>
    <dgm:pt modelId="{4B6FC14D-56C3-4CDA-A03E-9E67CA56126D}" type="pres">
      <dgm:prSet presAssocID="{09C0CF82-4418-4449-BE90-3240A2DE1E52}" presName="node" presStyleLbl="node1" presStyleIdx="27" presStyleCnt="30" custLinFactX="11052" custLinFactNeighborX="100000" custLinFactNeighborY="0">
        <dgm:presLayoutVars>
          <dgm:bulletEnabled val="1"/>
        </dgm:presLayoutVars>
      </dgm:prSet>
      <dgm:spPr/>
    </dgm:pt>
    <dgm:pt modelId="{F082CEF8-1985-4FB5-8814-64A48AE85296}" type="pres">
      <dgm:prSet presAssocID="{7AD7E18C-5B44-4A81-A2CF-78D0C83CEF59}" presName="sibTrans" presStyleCnt="0"/>
      <dgm:spPr/>
    </dgm:pt>
    <dgm:pt modelId="{F59429F0-B193-4E47-8387-F232B8DB7752}" type="pres">
      <dgm:prSet presAssocID="{D9EA814E-5FDC-4B02-9337-F1AF35A29335}" presName="node" presStyleLbl="node1" presStyleIdx="28" presStyleCnt="30" custLinFactX="-129292" custLinFactNeighborX="-200000" custLinFactNeighborY="-805">
        <dgm:presLayoutVars>
          <dgm:bulletEnabled val="1"/>
        </dgm:presLayoutVars>
      </dgm:prSet>
      <dgm:spPr/>
    </dgm:pt>
    <dgm:pt modelId="{7FC4162F-D0A0-47D3-8301-BFAD3ABE5116}" type="pres">
      <dgm:prSet presAssocID="{F01871F1-19C2-481C-9FCE-685E80325D4D}" presName="sibTrans" presStyleCnt="0"/>
      <dgm:spPr/>
    </dgm:pt>
    <dgm:pt modelId="{85466B73-68AA-4BBD-9E97-2BF227068B0E}" type="pres">
      <dgm:prSet presAssocID="{CB380077-C549-4ADF-BC5B-E72A9E1965A2}" presName="node" presStyleLbl="node1" presStyleIdx="29" presStyleCnt="30">
        <dgm:presLayoutVars>
          <dgm:bulletEnabled val="1"/>
        </dgm:presLayoutVars>
      </dgm:prSet>
      <dgm:spPr/>
    </dgm:pt>
  </dgm:ptLst>
  <dgm:cxnLst>
    <dgm:cxn modelId="{03769A00-0704-4A46-B370-9D57C04833AA}" type="presOf" srcId="{0D3BF7C7-9922-40AD-9ACD-3B90253BEA08}" destId="{ADD7D4BE-439E-4231-B94B-9DDD15231469}" srcOrd="0" destOrd="0" presId="urn:microsoft.com/office/officeart/2005/8/layout/default#2"/>
    <dgm:cxn modelId="{0855FB03-8B92-4A94-9879-DD497A051B32}" srcId="{3FCB4F61-7961-4180-9382-7776EB50E31F}" destId="{30DEAC89-11FD-4CB7-8B09-D9B2824FC04A}" srcOrd="20" destOrd="0" parTransId="{F2B44DF4-F295-4449-95A6-51D2A28819B2}" sibTransId="{38C67109-A830-4C5D-975F-359D41072231}"/>
    <dgm:cxn modelId="{6C296C04-F405-40D1-8D1B-F60562AC7916}" srcId="{3FCB4F61-7961-4180-9382-7776EB50E31F}" destId="{82419782-2C9B-4F53-A13C-2573205E17BB}" srcOrd="1" destOrd="0" parTransId="{1ED5DD36-6307-48E9-AA8B-B54B85F33D8B}" sibTransId="{8B72AE9D-67C6-4BD5-A7E4-9A5ABDCC714C}"/>
    <dgm:cxn modelId="{9E0CE206-928B-4655-88A3-58533298B00A}" type="presOf" srcId="{2279A153-6FED-4DBE-AE1C-ADF23A3C4111}" destId="{D89FAB2A-9304-439E-9B1A-DAA8E2001B2F}" srcOrd="0" destOrd="0" presId="urn:microsoft.com/office/officeart/2005/8/layout/default#2"/>
    <dgm:cxn modelId="{A3F14C08-5B47-43C8-8D77-FFE7DD54D182}" srcId="{3FCB4F61-7961-4180-9382-7776EB50E31F}" destId="{968B0485-62AB-4032-80BE-5BD8C7D1810F}" srcOrd="2" destOrd="0" parTransId="{83D07FCE-51A1-45B3-AECA-FD64A53DA027}" sibTransId="{FDDB6E17-B7C0-4618-9E09-B4A6233BBFEF}"/>
    <dgm:cxn modelId="{BEC4FF11-2B69-4B2E-9E9A-F35C0714267C}" type="presOf" srcId="{8646F9BD-8E0B-4810-A332-44E2AFA86D9C}" destId="{DBECB2C3-08F8-4F31-BA90-7626CBA53713}" srcOrd="0" destOrd="0" presId="urn:microsoft.com/office/officeart/2005/8/layout/default#2"/>
    <dgm:cxn modelId="{DCC21214-B129-4130-82DF-55B86414CCE1}" srcId="{3FCB4F61-7961-4180-9382-7776EB50E31F}" destId="{8646F9BD-8E0B-4810-A332-44E2AFA86D9C}" srcOrd="15" destOrd="0" parTransId="{7EC00DD5-43F8-4A61-8F8A-55260869D300}" sibTransId="{2BEAA687-0A3D-4633-A568-499BA7BA976D}"/>
    <dgm:cxn modelId="{272AA11D-ACC9-4438-8A32-12B09787EB8B}" srcId="{3FCB4F61-7961-4180-9382-7776EB50E31F}" destId="{4030CC31-E725-4195-ACAA-1B46FA2E42A6}" srcOrd="8" destOrd="0" parTransId="{2794CBD2-3AD3-4BB2-90A6-D918F2B5B1A5}" sibTransId="{9EABFA04-D9E1-4910-A07B-BF5850F70927}"/>
    <dgm:cxn modelId="{4AFC2220-CEEF-4D2C-A8EF-435E30682E36}" type="presOf" srcId="{AA19964F-7A00-42B6-B9FF-E1F81EBB9695}" destId="{C59555CA-DB02-4D28-B1C7-A058D1A83AEF}" srcOrd="0" destOrd="0" presId="urn:microsoft.com/office/officeart/2005/8/layout/default#2"/>
    <dgm:cxn modelId="{BCDB0B23-B23E-47A3-9E2B-62170C9C16FA}" type="presOf" srcId="{2101D3A5-1F04-4021-8CFF-A14FB571D97B}" destId="{A9E26ED0-515C-4CC0-AFB8-D9F35B8A18C9}" srcOrd="0" destOrd="0" presId="urn:microsoft.com/office/officeart/2005/8/layout/default#2"/>
    <dgm:cxn modelId="{84472D23-FACC-4B94-B9E0-C5B40B43E8DD}" srcId="{3FCB4F61-7961-4180-9382-7776EB50E31F}" destId="{E054C16C-01EB-4D5E-B79D-DDEFA3571311}" srcOrd="23" destOrd="0" parTransId="{478CECA9-224C-42E2-ABE0-ADA84B01F9E8}" sibTransId="{3E9C9A15-2331-41B0-A474-866D369690D3}"/>
    <dgm:cxn modelId="{6C1B3E25-9C57-44E9-8F46-CD229038E4BD}" type="presOf" srcId="{0127D143-255C-48F6-B979-0671BF01B99B}" destId="{C76F03D7-C113-4033-8E69-8B19C21B8905}" srcOrd="0" destOrd="0" presId="urn:microsoft.com/office/officeart/2005/8/layout/default#2"/>
    <dgm:cxn modelId="{4882142E-DC81-4E60-8752-242DD73AB6C9}" srcId="{3FCB4F61-7961-4180-9382-7776EB50E31F}" destId="{44002537-C179-459E-B755-F5E25574CB13}" srcOrd="26" destOrd="0" parTransId="{4716D87E-D112-4EA2-A0AC-E9B9BBAAFCFB}" sibTransId="{74B2F2C5-988B-4EEF-8E46-CB055800602F}"/>
    <dgm:cxn modelId="{51C6C134-430C-496F-A2C2-655F6D559558}" srcId="{3FCB4F61-7961-4180-9382-7776EB50E31F}" destId="{CDD3BA4A-CF38-4A04-98F0-7C2DF9734883}" srcOrd="25" destOrd="0" parTransId="{95F2E3D2-2AE4-4C4C-AE2A-561E0754ED4B}" sibTransId="{FD21FE84-417D-4257-9472-C1E725062996}"/>
    <dgm:cxn modelId="{A8CA1D3B-EBD2-4E2D-B6D8-D40F29839C73}" type="presOf" srcId="{E054C16C-01EB-4D5E-B79D-DDEFA3571311}" destId="{49CF2CC7-82B5-4710-AC3D-5CB09A4AEE6D}" srcOrd="0" destOrd="0" presId="urn:microsoft.com/office/officeart/2005/8/layout/default#2"/>
    <dgm:cxn modelId="{9DE4ED3D-7C33-45CC-83E9-F690415CEFCE}" srcId="{3FCB4F61-7961-4180-9382-7776EB50E31F}" destId="{FF3EAF41-51C4-4A96-98D8-3D9225AD979B}" srcOrd="4" destOrd="0" parTransId="{FB64B535-F82E-4F61-BB3B-DFC7FDACBBC6}" sibTransId="{4D0FB811-DD71-4419-8D6E-E5462BABC863}"/>
    <dgm:cxn modelId="{5977A65B-FF4B-4169-A18C-A117F17E32A2}" srcId="{3FCB4F61-7961-4180-9382-7776EB50E31F}" destId="{C6655B9A-0B86-4EA2-BE1F-0DD46FC90F10}" srcOrd="5" destOrd="0" parTransId="{C9B77558-0AD3-424A-9A79-EDF6D6C54BBB}" sibTransId="{5FD81F19-1B79-46BE-B3B7-D4A96EE4C772}"/>
    <dgm:cxn modelId="{AB4D125C-216E-4CDC-98F7-174BF609AB8D}" srcId="{3FCB4F61-7961-4180-9382-7776EB50E31F}" destId="{0D3BF7C7-9922-40AD-9ACD-3B90253BEA08}" srcOrd="7" destOrd="0" parTransId="{BD260086-F7CB-4767-9FCD-88382DBC519F}" sibTransId="{1735E5D1-8E0F-4A9E-8F59-1C9E6591CDBC}"/>
    <dgm:cxn modelId="{EACD535D-79B2-47CD-AE5D-25B5EBB4099C}" srcId="{3FCB4F61-7961-4180-9382-7776EB50E31F}" destId="{AA19964F-7A00-42B6-B9FF-E1F81EBB9695}" srcOrd="21" destOrd="0" parTransId="{34EC9D40-A3C7-4BAF-9A49-F8AF9B450B02}" sibTransId="{2AD94C1F-143B-43FD-BE3B-18718CA95B6C}"/>
    <dgm:cxn modelId="{8E136661-CEDC-4B5E-8E81-97A404897F66}" type="presOf" srcId="{FF3EAF41-51C4-4A96-98D8-3D9225AD979B}" destId="{5E288178-B778-4C6C-9B67-22C9E643176B}" srcOrd="0" destOrd="0" presId="urn:microsoft.com/office/officeart/2005/8/layout/default#2"/>
    <dgm:cxn modelId="{85631542-CB84-4705-A4EC-5E1CA8FE7590}" type="presOf" srcId="{6804F80C-8F63-4E6A-AEA7-B1186DDA4E3C}" destId="{32C2E55A-8043-44F5-BF7C-0E47118270FB}" srcOrd="0" destOrd="0" presId="urn:microsoft.com/office/officeart/2005/8/layout/default#2"/>
    <dgm:cxn modelId="{A1181566-592F-4300-A5DE-B49B09702935}" srcId="{3FCB4F61-7961-4180-9382-7776EB50E31F}" destId="{2101D3A5-1F04-4021-8CFF-A14FB571D97B}" srcOrd="18" destOrd="0" parTransId="{F3E7E0C9-3250-45FC-96B5-E4940EE9F02F}" sibTransId="{8A9FF13B-B663-48A5-BFFE-3C295876D618}"/>
    <dgm:cxn modelId="{D7EC8B46-3FFB-4356-85FE-CC42BD33D08A}" srcId="{3FCB4F61-7961-4180-9382-7776EB50E31F}" destId="{BA91820B-DA40-40CE-9267-B49CF08A0996}" srcOrd="13" destOrd="0" parTransId="{20F96279-E0F5-47CD-8A0A-9558B002C698}" sibTransId="{51A063A6-95AD-422F-B0B0-0537F8D1DD0F}"/>
    <dgm:cxn modelId="{7BB3D648-21BD-4FBE-89E9-A8CD8A720282}" srcId="{3FCB4F61-7961-4180-9382-7776EB50E31F}" destId="{09C0CF82-4418-4449-BE90-3240A2DE1E52}" srcOrd="27" destOrd="0" parTransId="{B3C1DA11-B1D8-4EA4-B20F-808DFB296E31}" sibTransId="{7AD7E18C-5B44-4A81-A2CF-78D0C83CEF59}"/>
    <dgm:cxn modelId="{3B9CDF6A-51D6-4A2A-BB15-9ABBDE30E08C}" srcId="{3FCB4F61-7961-4180-9382-7776EB50E31F}" destId="{6D50415F-558E-4AF1-B50A-E7C5B07462B6}" srcOrd="16" destOrd="0" parTransId="{900AEB38-FF98-4EE3-94FB-9A48FE5039C7}" sibTransId="{704BA2BD-171C-4929-9167-586ADF9D4E3B}"/>
    <dgm:cxn modelId="{14BEFE6B-C2D3-403A-8AB4-30D8AE6DFBB0}" srcId="{3FCB4F61-7961-4180-9382-7776EB50E31F}" destId="{6804F80C-8F63-4E6A-AEA7-B1186DDA4E3C}" srcOrd="3" destOrd="0" parTransId="{411D7744-EB96-44C3-84E2-E123EBB6363B}" sibTransId="{7BBE2BB2-B52D-4103-88A6-97B91F6CD644}"/>
    <dgm:cxn modelId="{B9566E4D-D63A-40B8-8681-9985595E737D}" srcId="{3FCB4F61-7961-4180-9382-7776EB50E31F}" destId="{FA00397C-EF00-46BE-BB05-1F414A438C78}" srcOrd="12" destOrd="0" parTransId="{C3E19A4D-4D82-4A02-8E74-2502F95E792D}" sibTransId="{1222263D-E849-4510-AA79-1C198D0FDB49}"/>
    <dgm:cxn modelId="{606CC076-6BFA-46B8-946E-86A2DA98266B}" type="presOf" srcId="{C6655B9A-0B86-4EA2-BE1F-0DD46FC90F10}" destId="{2AE7BDA3-9E6F-4ED6-843B-AA17B6502994}" srcOrd="0" destOrd="0" presId="urn:microsoft.com/office/officeart/2005/8/layout/default#2"/>
    <dgm:cxn modelId="{5D6E3F58-4DF0-4EC1-9B56-08BB03E9F0BF}" type="presOf" srcId="{BA91820B-DA40-40CE-9267-B49CF08A0996}" destId="{E671E368-4200-4E58-B6D9-CAC6275593C6}" srcOrd="0" destOrd="0" presId="urn:microsoft.com/office/officeart/2005/8/layout/default#2"/>
    <dgm:cxn modelId="{84593D79-BFB4-4C2A-82A8-7ED8172EADB3}" type="presOf" srcId="{3FCB4F61-7961-4180-9382-7776EB50E31F}" destId="{304CA3C9-FD8B-4B2C-AFD5-4BC5AACB130E}" srcOrd="0" destOrd="0" presId="urn:microsoft.com/office/officeart/2005/8/layout/default#2"/>
    <dgm:cxn modelId="{B511AA59-0B38-4E15-A9E1-CB3A2B82CF12}" type="presOf" srcId="{37E96F14-6646-46FC-AACC-28084EB605CF}" destId="{B3704036-1626-4B34-AC50-EF4C2D2914FC}" srcOrd="0" destOrd="0" presId="urn:microsoft.com/office/officeart/2005/8/layout/default#2"/>
    <dgm:cxn modelId="{7B5D987B-D9E1-42A9-ABFE-7A188CAF571B}" srcId="{3FCB4F61-7961-4180-9382-7776EB50E31F}" destId="{0A7DD1E5-7761-4A89-8E28-30804293F782}" srcOrd="19" destOrd="0" parTransId="{26566A90-34AB-47C4-8131-9737265D70A2}" sibTransId="{4CC09686-D98D-43D8-83D1-3E692BED759A}"/>
    <dgm:cxn modelId="{46AC7A81-1334-41EA-A7B6-CF7E669F619E}" type="presOf" srcId="{CB380077-C549-4ADF-BC5B-E72A9E1965A2}" destId="{85466B73-68AA-4BBD-9E97-2BF227068B0E}" srcOrd="0" destOrd="0" presId="urn:microsoft.com/office/officeart/2005/8/layout/default#2"/>
    <dgm:cxn modelId="{77451182-8FEF-4565-B0C8-2EBAD03BBAAA}" type="presOf" srcId="{82419782-2C9B-4F53-A13C-2573205E17BB}" destId="{A1BB4ABF-8E63-406C-85CC-FA3F263B4EE8}" srcOrd="0" destOrd="0" presId="urn:microsoft.com/office/officeart/2005/8/layout/default#2"/>
    <dgm:cxn modelId="{C8F7DC83-52E8-4859-9005-BC852516DF5C}" srcId="{3FCB4F61-7961-4180-9382-7776EB50E31F}" destId="{2279A153-6FED-4DBE-AE1C-ADF23A3C4111}" srcOrd="17" destOrd="0" parTransId="{CB7C7944-46C3-4744-BA22-1F719731FCCE}" sibTransId="{635E4BFD-76E6-4D7E-9668-43773F7A5900}"/>
    <dgm:cxn modelId="{3398FF86-0B6A-4525-A6FF-6E2B98087629}" srcId="{3FCB4F61-7961-4180-9382-7776EB50E31F}" destId="{57038D64-8ED1-4BD8-B499-E9CB1250298E}" srcOrd="9" destOrd="0" parTransId="{53FA4DA9-57E4-40A1-B762-70A46AB40270}" sibTransId="{581DDFFD-2939-4BD3-B790-A3E584F5307A}"/>
    <dgm:cxn modelId="{FA501788-BC60-4500-8101-AC2C862CC839}" srcId="{3FCB4F61-7961-4180-9382-7776EB50E31F}" destId="{F569D440-DE6D-4BA5-8EAD-550489A45A73}" srcOrd="6" destOrd="0" parTransId="{99FEDD46-1F48-476B-9C77-B105089A6856}" sibTransId="{F4123FF9-308D-4BE4-A996-9DECEF0CB31B}"/>
    <dgm:cxn modelId="{BFF1098C-8566-4221-8C2C-2327E1812B95}" srcId="{3FCB4F61-7961-4180-9382-7776EB50E31F}" destId="{26225FFB-8B39-43CD-9A12-F4FF3921636E}" srcOrd="11" destOrd="0" parTransId="{CF76B976-91BA-43BD-8380-C57AEDFE109A}" sibTransId="{76BF08D2-C5EC-4452-A6D2-674E9D21CEC6}"/>
    <dgm:cxn modelId="{395E488E-992D-4F62-A482-7ED3A5AE00C0}" srcId="{3FCB4F61-7961-4180-9382-7776EB50E31F}" destId="{CB380077-C549-4ADF-BC5B-E72A9E1965A2}" srcOrd="29" destOrd="0" parTransId="{1FCC0D96-7284-4B75-9F8A-D9634998F4FB}" sibTransId="{7209F381-E550-42CA-BF59-7FF0283B7607}"/>
    <dgm:cxn modelId="{19E89594-367C-4613-9331-DE973E9CCAA2}" type="presOf" srcId="{26225FFB-8B39-43CD-9A12-F4FF3921636E}" destId="{7EDFE023-3D3A-4B03-8132-4FE4FEA1DC75}" srcOrd="0" destOrd="0" presId="urn:microsoft.com/office/officeart/2005/8/layout/default#2"/>
    <dgm:cxn modelId="{61D8EA95-ABA5-41BB-BD0B-A8BC9DF32C35}" srcId="{3FCB4F61-7961-4180-9382-7776EB50E31F}" destId="{0127D143-255C-48F6-B979-0671BF01B99B}" srcOrd="0" destOrd="0" parTransId="{39D54E64-000D-4D85-86BB-7696C7BD161B}" sibTransId="{0B34913A-3856-4407-AA9F-A51742D757F7}"/>
    <dgm:cxn modelId="{90966898-0C58-453F-8737-6C1A524A1A07}" type="presOf" srcId="{9476B99F-89D0-443E-AEBF-8AB7BC819D0B}" destId="{239F5BF8-0348-455A-B6AF-BED053C1197E}" srcOrd="0" destOrd="0" presId="urn:microsoft.com/office/officeart/2005/8/layout/default#2"/>
    <dgm:cxn modelId="{D7F5399E-6922-4276-B452-DC2DBE0050EE}" type="presOf" srcId="{4030CC31-E725-4195-ACAA-1B46FA2E42A6}" destId="{58D83944-E249-47D9-9043-D33400CD3A6C}" srcOrd="0" destOrd="0" presId="urn:microsoft.com/office/officeart/2005/8/layout/default#2"/>
    <dgm:cxn modelId="{C9EC3EA3-0721-4FEC-99F2-74B431CA1013}" srcId="{3FCB4F61-7961-4180-9382-7776EB50E31F}" destId="{37E96F14-6646-46FC-AACC-28084EB605CF}" srcOrd="24" destOrd="0" parTransId="{EA2E1FC7-1C3F-4654-A677-40D2C603B684}" sibTransId="{0DBE0785-7500-4E39-B743-D945DC7C15B9}"/>
    <dgm:cxn modelId="{198D4FA4-71D4-4BEB-A58B-DC34D5643F42}" srcId="{3FCB4F61-7961-4180-9382-7776EB50E31F}" destId="{58292925-A012-4B59-BD90-704FC430C702}" srcOrd="10" destOrd="0" parTransId="{F8E50AE9-4079-4879-9BCD-CEE954F76FEF}" sibTransId="{29145687-E578-4D02-AB68-DCC30575CDF0}"/>
    <dgm:cxn modelId="{3BB137A5-4FEA-4FED-8C61-874425F9BFFB}" type="presOf" srcId="{44002537-C179-459E-B755-F5E25574CB13}" destId="{BADF3749-AB3A-41B4-A007-30ED47F950AB}" srcOrd="0" destOrd="0" presId="urn:microsoft.com/office/officeart/2005/8/layout/default#2"/>
    <dgm:cxn modelId="{8C05DFAC-A8DD-43E7-893F-8448C400D173}" srcId="{3FCB4F61-7961-4180-9382-7776EB50E31F}" destId="{D9EA814E-5FDC-4B02-9337-F1AF35A29335}" srcOrd="28" destOrd="0" parTransId="{E4ED43DE-ACBF-4CB6-80DC-7B7F4AF64A57}" sibTransId="{F01871F1-19C2-481C-9FCE-685E80325D4D}"/>
    <dgm:cxn modelId="{F62E1AAF-B91A-498E-8098-A1E4FB4A679D}" type="presOf" srcId="{CDD3BA4A-CF38-4A04-98F0-7C2DF9734883}" destId="{B3C3322C-9F4F-473F-BA2B-ADEDA016993D}" srcOrd="0" destOrd="0" presId="urn:microsoft.com/office/officeart/2005/8/layout/default#2"/>
    <dgm:cxn modelId="{66AC66AF-E70B-4E30-B8E7-53BE3E396449}" type="presOf" srcId="{D9EA814E-5FDC-4B02-9337-F1AF35A29335}" destId="{F59429F0-B193-4E47-8387-F232B8DB7752}" srcOrd="0" destOrd="0" presId="urn:microsoft.com/office/officeart/2005/8/layout/default#2"/>
    <dgm:cxn modelId="{62EBEFC6-3818-4D94-A978-F0CF4CC25DBE}" type="presOf" srcId="{30DEAC89-11FD-4CB7-8B09-D9B2824FC04A}" destId="{5CF566F4-13A7-47FF-ACFE-4075F96BF3AE}" srcOrd="0" destOrd="0" presId="urn:microsoft.com/office/officeart/2005/8/layout/default#2"/>
    <dgm:cxn modelId="{0EE40CC7-1025-41E1-9A9A-C3656176E0B3}" srcId="{3FCB4F61-7961-4180-9382-7776EB50E31F}" destId="{74213611-4B91-4D25-BDFC-FF0A46F57323}" srcOrd="14" destOrd="0" parTransId="{74B490C1-3ECD-4042-840F-60803C91D228}" sibTransId="{8B75EC70-49C8-4D37-B228-4E255B4030D7}"/>
    <dgm:cxn modelId="{D77316CA-D2FE-404B-A64B-9F2CE24BB578}" srcId="{3FCB4F61-7961-4180-9382-7776EB50E31F}" destId="{9476B99F-89D0-443E-AEBF-8AB7BC819D0B}" srcOrd="22" destOrd="0" parTransId="{B13B7C54-7BC7-4C03-A146-C77E24A8EBCF}" sibTransId="{29A09F4F-6224-43C2-BF26-901171C69224}"/>
    <dgm:cxn modelId="{ED769ACC-8C5D-4380-8B6D-0B74DB2118AA}" type="presOf" srcId="{0A7DD1E5-7761-4A89-8E28-30804293F782}" destId="{4402D2CC-4693-40D9-9C37-D917CD97F08A}" srcOrd="0" destOrd="0" presId="urn:microsoft.com/office/officeart/2005/8/layout/default#2"/>
    <dgm:cxn modelId="{522023DC-FE9F-49F5-874C-91D42FA5909E}" type="presOf" srcId="{74213611-4B91-4D25-BDFC-FF0A46F57323}" destId="{37E7A474-B7A1-490C-86FA-736FBF494C0E}" srcOrd="0" destOrd="0" presId="urn:microsoft.com/office/officeart/2005/8/layout/default#2"/>
    <dgm:cxn modelId="{D847A5DD-6B9B-41A9-84F5-38EC367AF385}" type="presOf" srcId="{58292925-A012-4B59-BD90-704FC430C702}" destId="{50CECDFA-A05A-45A8-AB50-DA785DAB66DE}" srcOrd="0" destOrd="0" presId="urn:microsoft.com/office/officeart/2005/8/layout/default#2"/>
    <dgm:cxn modelId="{F03247E6-F18E-4F9F-BBA8-A056DCD373C1}" type="presOf" srcId="{57038D64-8ED1-4BD8-B499-E9CB1250298E}" destId="{A20A8FA8-7503-4D2C-988F-D86CC138020A}" srcOrd="0" destOrd="0" presId="urn:microsoft.com/office/officeart/2005/8/layout/default#2"/>
    <dgm:cxn modelId="{6DBF38EC-116F-40A8-95E7-5159094A590C}" type="presOf" srcId="{968B0485-62AB-4032-80BE-5BD8C7D1810F}" destId="{30AB09C5-32AA-49E9-BF1B-539DD0B447A9}" srcOrd="0" destOrd="0" presId="urn:microsoft.com/office/officeart/2005/8/layout/default#2"/>
    <dgm:cxn modelId="{35BC63EF-3775-4000-A3DB-FF14ADEE2FD1}" type="presOf" srcId="{FA00397C-EF00-46BE-BB05-1F414A438C78}" destId="{E4686D23-F416-48E5-A407-7A1C07D11D96}" srcOrd="0" destOrd="0" presId="urn:microsoft.com/office/officeart/2005/8/layout/default#2"/>
    <dgm:cxn modelId="{FBA5F7F2-2176-4E69-BA33-595DFBE3950C}" type="presOf" srcId="{09C0CF82-4418-4449-BE90-3240A2DE1E52}" destId="{4B6FC14D-56C3-4CDA-A03E-9E67CA56126D}" srcOrd="0" destOrd="0" presId="urn:microsoft.com/office/officeart/2005/8/layout/default#2"/>
    <dgm:cxn modelId="{C4A7F9F9-6915-498A-A359-3DF290003AF7}" type="presOf" srcId="{6D50415F-558E-4AF1-B50A-E7C5B07462B6}" destId="{0B492FD7-DF5D-4D6F-A4D4-7724BB56012B}" srcOrd="0" destOrd="0" presId="urn:microsoft.com/office/officeart/2005/8/layout/default#2"/>
    <dgm:cxn modelId="{69666EFA-6747-4205-B69C-9B66C2B6E1FF}" type="presOf" srcId="{F569D440-DE6D-4BA5-8EAD-550489A45A73}" destId="{BBBB4837-6798-4C7A-80D7-EE73AACF34F3}" srcOrd="0" destOrd="0" presId="urn:microsoft.com/office/officeart/2005/8/layout/default#2"/>
    <dgm:cxn modelId="{AF23C79C-E0E0-4470-8AFA-FD1B64C0D47F}" type="presParOf" srcId="{304CA3C9-FD8B-4B2C-AFD5-4BC5AACB130E}" destId="{C76F03D7-C113-4033-8E69-8B19C21B8905}" srcOrd="0" destOrd="0" presId="urn:microsoft.com/office/officeart/2005/8/layout/default#2"/>
    <dgm:cxn modelId="{F359C842-FECC-4EE2-BC2E-503F9FC5CB2D}" type="presParOf" srcId="{304CA3C9-FD8B-4B2C-AFD5-4BC5AACB130E}" destId="{6C561C38-275D-4C2E-A961-2CB7DCEBE4E7}" srcOrd="1" destOrd="0" presId="urn:microsoft.com/office/officeart/2005/8/layout/default#2"/>
    <dgm:cxn modelId="{67E4F460-B011-4699-A51C-BF32F10B1162}" type="presParOf" srcId="{304CA3C9-FD8B-4B2C-AFD5-4BC5AACB130E}" destId="{A1BB4ABF-8E63-406C-85CC-FA3F263B4EE8}" srcOrd="2" destOrd="0" presId="urn:microsoft.com/office/officeart/2005/8/layout/default#2"/>
    <dgm:cxn modelId="{D2628E31-4197-464A-84FA-15945A325382}" type="presParOf" srcId="{304CA3C9-FD8B-4B2C-AFD5-4BC5AACB130E}" destId="{F21778BB-D7E5-4700-9CE0-4BF67A5CB145}" srcOrd="3" destOrd="0" presId="urn:microsoft.com/office/officeart/2005/8/layout/default#2"/>
    <dgm:cxn modelId="{D44E33B8-0FA7-455D-820F-8E24D091E52A}" type="presParOf" srcId="{304CA3C9-FD8B-4B2C-AFD5-4BC5AACB130E}" destId="{30AB09C5-32AA-49E9-BF1B-539DD0B447A9}" srcOrd="4" destOrd="0" presId="urn:microsoft.com/office/officeart/2005/8/layout/default#2"/>
    <dgm:cxn modelId="{6689F462-6B60-474A-B496-1DB06E07EE76}" type="presParOf" srcId="{304CA3C9-FD8B-4B2C-AFD5-4BC5AACB130E}" destId="{D8D81E9F-9C8E-4893-9071-1C4FB3B6023B}" srcOrd="5" destOrd="0" presId="urn:microsoft.com/office/officeart/2005/8/layout/default#2"/>
    <dgm:cxn modelId="{BC6E58BE-3E13-40B1-8D48-2A6634C842E0}" type="presParOf" srcId="{304CA3C9-FD8B-4B2C-AFD5-4BC5AACB130E}" destId="{32C2E55A-8043-44F5-BF7C-0E47118270FB}" srcOrd="6" destOrd="0" presId="urn:microsoft.com/office/officeart/2005/8/layout/default#2"/>
    <dgm:cxn modelId="{CF969452-874E-4D28-A734-6A6E23522102}" type="presParOf" srcId="{304CA3C9-FD8B-4B2C-AFD5-4BC5AACB130E}" destId="{B625303B-800C-4B74-AB72-AB6E549C0908}" srcOrd="7" destOrd="0" presId="urn:microsoft.com/office/officeart/2005/8/layout/default#2"/>
    <dgm:cxn modelId="{4B6F0F5D-0C61-4702-BEB2-51962DCF4876}" type="presParOf" srcId="{304CA3C9-FD8B-4B2C-AFD5-4BC5AACB130E}" destId="{5E288178-B778-4C6C-9B67-22C9E643176B}" srcOrd="8" destOrd="0" presId="urn:microsoft.com/office/officeart/2005/8/layout/default#2"/>
    <dgm:cxn modelId="{51EEE0F6-09FD-4AAC-A1F6-33CF8A8DE50C}" type="presParOf" srcId="{304CA3C9-FD8B-4B2C-AFD5-4BC5AACB130E}" destId="{8D1912B0-4042-4CE3-B41F-5C829A1428E4}" srcOrd="9" destOrd="0" presId="urn:microsoft.com/office/officeart/2005/8/layout/default#2"/>
    <dgm:cxn modelId="{D6299EFC-BAC5-455C-A9CF-2F269A498FAA}" type="presParOf" srcId="{304CA3C9-FD8B-4B2C-AFD5-4BC5AACB130E}" destId="{2AE7BDA3-9E6F-4ED6-843B-AA17B6502994}" srcOrd="10" destOrd="0" presId="urn:microsoft.com/office/officeart/2005/8/layout/default#2"/>
    <dgm:cxn modelId="{5396C8E1-E92D-4EA5-8011-5F0FF55BF24D}" type="presParOf" srcId="{304CA3C9-FD8B-4B2C-AFD5-4BC5AACB130E}" destId="{043AC925-963F-41A3-ABA9-78E177724772}" srcOrd="11" destOrd="0" presId="urn:microsoft.com/office/officeart/2005/8/layout/default#2"/>
    <dgm:cxn modelId="{1D75E547-5637-4091-A2F6-BB73F78BAAC8}" type="presParOf" srcId="{304CA3C9-FD8B-4B2C-AFD5-4BC5AACB130E}" destId="{BBBB4837-6798-4C7A-80D7-EE73AACF34F3}" srcOrd="12" destOrd="0" presId="urn:microsoft.com/office/officeart/2005/8/layout/default#2"/>
    <dgm:cxn modelId="{B7B45398-7CB6-45E0-A8C8-3C17107BEBB9}" type="presParOf" srcId="{304CA3C9-FD8B-4B2C-AFD5-4BC5AACB130E}" destId="{67172E46-4DD0-422C-81BD-6C4538990137}" srcOrd="13" destOrd="0" presId="urn:microsoft.com/office/officeart/2005/8/layout/default#2"/>
    <dgm:cxn modelId="{9DDB763A-5D43-4547-BD7A-E96A481C06E7}" type="presParOf" srcId="{304CA3C9-FD8B-4B2C-AFD5-4BC5AACB130E}" destId="{ADD7D4BE-439E-4231-B94B-9DDD15231469}" srcOrd="14" destOrd="0" presId="urn:microsoft.com/office/officeart/2005/8/layout/default#2"/>
    <dgm:cxn modelId="{7ED489AF-011A-4DE9-A465-3B94373B778E}" type="presParOf" srcId="{304CA3C9-FD8B-4B2C-AFD5-4BC5AACB130E}" destId="{6E5B70E7-9F14-426D-A08A-7111C349D4F1}" srcOrd="15" destOrd="0" presId="urn:microsoft.com/office/officeart/2005/8/layout/default#2"/>
    <dgm:cxn modelId="{042E50A9-E81E-4593-8A69-C201BBD7127A}" type="presParOf" srcId="{304CA3C9-FD8B-4B2C-AFD5-4BC5AACB130E}" destId="{58D83944-E249-47D9-9043-D33400CD3A6C}" srcOrd="16" destOrd="0" presId="urn:microsoft.com/office/officeart/2005/8/layout/default#2"/>
    <dgm:cxn modelId="{1C0CAEAA-7BAD-4B50-BB22-50DB697E04FC}" type="presParOf" srcId="{304CA3C9-FD8B-4B2C-AFD5-4BC5AACB130E}" destId="{79BEFB09-F6AE-40D8-B765-45C9554AA586}" srcOrd="17" destOrd="0" presId="urn:microsoft.com/office/officeart/2005/8/layout/default#2"/>
    <dgm:cxn modelId="{A3AD6BFE-C72F-4666-9DFC-8E9298748ECB}" type="presParOf" srcId="{304CA3C9-FD8B-4B2C-AFD5-4BC5AACB130E}" destId="{A20A8FA8-7503-4D2C-988F-D86CC138020A}" srcOrd="18" destOrd="0" presId="urn:microsoft.com/office/officeart/2005/8/layout/default#2"/>
    <dgm:cxn modelId="{6E768FE0-EA96-40A1-81CF-73E91F63CE1F}" type="presParOf" srcId="{304CA3C9-FD8B-4B2C-AFD5-4BC5AACB130E}" destId="{53A26AF0-2DD9-4EBF-9C21-7D1D1DBCF140}" srcOrd="19" destOrd="0" presId="urn:microsoft.com/office/officeart/2005/8/layout/default#2"/>
    <dgm:cxn modelId="{9D8A28A1-BC04-431A-AF5A-58DEBF419DF4}" type="presParOf" srcId="{304CA3C9-FD8B-4B2C-AFD5-4BC5AACB130E}" destId="{50CECDFA-A05A-45A8-AB50-DA785DAB66DE}" srcOrd="20" destOrd="0" presId="urn:microsoft.com/office/officeart/2005/8/layout/default#2"/>
    <dgm:cxn modelId="{A4ABF234-00D1-453D-9410-DBC46C2F390F}" type="presParOf" srcId="{304CA3C9-FD8B-4B2C-AFD5-4BC5AACB130E}" destId="{A3BFFEF3-4A5D-420D-B5E1-9875F23ECE5E}" srcOrd="21" destOrd="0" presId="urn:microsoft.com/office/officeart/2005/8/layout/default#2"/>
    <dgm:cxn modelId="{EC5996B6-0268-4576-BE09-D97B90514515}" type="presParOf" srcId="{304CA3C9-FD8B-4B2C-AFD5-4BC5AACB130E}" destId="{7EDFE023-3D3A-4B03-8132-4FE4FEA1DC75}" srcOrd="22" destOrd="0" presId="urn:microsoft.com/office/officeart/2005/8/layout/default#2"/>
    <dgm:cxn modelId="{8A850D47-A94D-4349-8E93-B7991518A2AE}" type="presParOf" srcId="{304CA3C9-FD8B-4B2C-AFD5-4BC5AACB130E}" destId="{6847DD16-48F4-4880-B4EC-2797A0B1CE8E}" srcOrd="23" destOrd="0" presId="urn:microsoft.com/office/officeart/2005/8/layout/default#2"/>
    <dgm:cxn modelId="{7CED5FE2-C46D-4A8C-BD9F-E5C157120C55}" type="presParOf" srcId="{304CA3C9-FD8B-4B2C-AFD5-4BC5AACB130E}" destId="{E4686D23-F416-48E5-A407-7A1C07D11D96}" srcOrd="24" destOrd="0" presId="urn:microsoft.com/office/officeart/2005/8/layout/default#2"/>
    <dgm:cxn modelId="{FCCDC362-3339-40D3-94B9-E4E889E1BF41}" type="presParOf" srcId="{304CA3C9-FD8B-4B2C-AFD5-4BC5AACB130E}" destId="{2B6FCF65-CE93-4126-9751-4629D936D19D}" srcOrd="25" destOrd="0" presId="urn:microsoft.com/office/officeart/2005/8/layout/default#2"/>
    <dgm:cxn modelId="{4C4C514F-6D7B-46D3-8245-B5D4A1B0BA80}" type="presParOf" srcId="{304CA3C9-FD8B-4B2C-AFD5-4BC5AACB130E}" destId="{E671E368-4200-4E58-B6D9-CAC6275593C6}" srcOrd="26" destOrd="0" presId="urn:microsoft.com/office/officeart/2005/8/layout/default#2"/>
    <dgm:cxn modelId="{75E1A43E-4ACB-4854-A210-2BA44763CD12}" type="presParOf" srcId="{304CA3C9-FD8B-4B2C-AFD5-4BC5AACB130E}" destId="{3470ED22-5C57-4EF2-B292-96C7F5580FFD}" srcOrd="27" destOrd="0" presId="urn:microsoft.com/office/officeart/2005/8/layout/default#2"/>
    <dgm:cxn modelId="{BE57A3E1-C20E-433E-95DA-025066A78C0A}" type="presParOf" srcId="{304CA3C9-FD8B-4B2C-AFD5-4BC5AACB130E}" destId="{37E7A474-B7A1-490C-86FA-736FBF494C0E}" srcOrd="28" destOrd="0" presId="urn:microsoft.com/office/officeart/2005/8/layout/default#2"/>
    <dgm:cxn modelId="{874BDBB5-B310-43D1-A209-9E8DEC1CF77E}" type="presParOf" srcId="{304CA3C9-FD8B-4B2C-AFD5-4BC5AACB130E}" destId="{36C02084-71CD-4DE0-B929-BBF490B2C694}" srcOrd="29" destOrd="0" presId="urn:microsoft.com/office/officeart/2005/8/layout/default#2"/>
    <dgm:cxn modelId="{CAC1A171-9575-4048-A32E-F96A8789FF46}" type="presParOf" srcId="{304CA3C9-FD8B-4B2C-AFD5-4BC5AACB130E}" destId="{DBECB2C3-08F8-4F31-BA90-7626CBA53713}" srcOrd="30" destOrd="0" presId="urn:microsoft.com/office/officeart/2005/8/layout/default#2"/>
    <dgm:cxn modelId="{F3FFE889-F484-4AA1-BA13-DD400131F0FC}" type="presParOf" srcId="{304CA3C9-FD8B-4B2C-AFD5-4BC5AACB130E}" destId="{F967A74E-9763-4D53-B9EF-0A889D06130C}" srcOrd="31" destOrd="0" presId="urn:microsoft.com/office/officeart/2005/8/layout/default#2"/>
    <dgm:cxn modelId="{9528AD83-87FB-48DC-919D-970CFC4769C3}" type="presParOf" srcId="{304CA3C9-FD8B-4B2C-AFD5-4BC5AACB130E}" destId="{0B492FD7-DF5D-4D6F-A4D4-7724BB56012B}" srcOrd="32" destOrd="0" presId="urn:microsoft.com/office/officeart/2005/8/layout/default#2"/>
    <dgm:cxn modelId="{F585D80F-B2B3-4873-B06C-3B271DD22CC0}" type="presParOf" srcId="{304CA3C9-FD8B-4B2C-AFD5-4BC5AACB130E}" destId="{1292F00C-C7A3-472A-9DC2-4282A36AA986}" srcOrd="33" destOrd="0" presId="urn:microsoft.com/office/officeart/2005/8/layout/default#2"/>
    <dgm:cxn modelId="{11F962D4-DB9F-49F7-AC4C-E94A192B255D}" type="presParOf" srcId="{304CA3C9-FD8B-4B2C-AFD5-4BC5AACB130E}" destId="{D89FAB2A-9304-439E-9B1A-DAA8E2001B2F}" srcOrd="34" destOrd="0" presId="urn:microsoft.com/office/officeart/2005/8/layout/default#2"/>
    <dgm:cxn modelId="{9DC1F3D5-3CA7-4FDE-A0F2-DEF89EFB54FE}" type="presParOf" srcId="{304CA3C9-FD8B-4B2C-AFD5-4BC5AACB130E}" destId="{AB992228-7D96-476D-B24C-D8147C03E58C}" srcOrd="35" destOrd="0" presId="urn:microsoft.com/office/officeart/2005/8/layout/default#2"/>
    <dgm:cxn modelId="{5A2C5D36-1A6A-4853-BFC8-E82ED1D98301}" type="presParOf" srcId="{304CA3C9-FD8B-4B2C-AFD5-4BC5AACB130E}" destId="{A9E26ED0-515C-4CC0-AFB8-D9F35B8A18C9}" srcOrd="36" destOrd="0" presId="urn:microsoft.com/office/officeart/2005/8/layout/default#2"/>
    <dgm:cxn modelId="{BC6B2508-B0AB-4D85-9051-98253B9FFF99}" type="presParOf" srcId="{304CA3C9-FD8B-4B2C-AFD5-4BC5AACB130E}" destId="{AFEC8D6D-98A2-45CC-A916-71A8C5491349}" srcOrd="37" destOrd="0" presId="urn:microsoft.com/office/officeart/2005/8/layout/default#2"/>
    <dgm:cxn modelId="{6E584B1C-BD5D-47AF-A820-19944F65CD8C}" type="presParOf" srcId="{304CA3C9-FD8B-4B2C-AFD5-4BC5AACB130E}" destId="{4402D2CC-4693-40D9-9C37-D917CD97F08A}" srcOrd="38" destOrd="0" presId="urn:microsoft.com/office/officeart/2005/8/layout/default#2"/>
    <dgm:cxn modelId="{F996C749-A81E-4A62-8086-AD4288570E8E}" type="presParOf" srcId="{304CA3C9-FD8B-4B2C-AFD5-4BC5AACB130E}" destId="{D3F3AB90-481D-4E62-9C84-E65BFBDA9C30}" srcOrd="39" destOrd="0" presId="urn:microsoft.com/office/officeart/2005/8/layout/default#2"/>
    <dgm:cxn modelId="{CA300522-D586-4C4E-87F5-A8B629B1AD64}" type="presParOf" srcId="{304CA3C9-FD8B-4B2C-AFD5-4BC5AACB130E}" destId="{5CF566F4-13A7-47FF-ACFE-4075F96BF3AE}" srcOrd="40" destOrd="0" presId="urn:microsoft.com/office/officeart/2005/8/layout/default#2"/>
    <dgm:cxn modelId="{D8C5A3A7-6107-4141-8CE3-12414D7C7D6C}" type="presParOf" srcId="{304CA3C9-FD8B-4B2C-AFD5-4BC5AACB130E}" destId="{FD59DC95-2BAF-43A0-B927-D3CDA48833D8}" srcOrd="41" destOrd="0" presId="urn:microsoft.com/office/officeart/2005/8/layout/default#2"/>
    <dgm:cxn modelId="{53E6AE09-5A92-4E73-85F6-DC3231C5DD09}" type="presParOf" srcId="{304CA3C9-FD8B-4B2C-AFD5-4BC5AACB130E}" destId="{C59555CA-DB02-4D28-B1C7-A058D1A83AEF}" srcOrd="42" destOrd="0" presId="urn:microsoft.com/office/officeart/2005/8/layout/default#2"/>
    <dgm:cxn modelId="{9BEE8BBF-AA9B-4D6B-9F5F-84CB4140EF2D}" type="presParOf" srcId="{304CA3C9-FD8B-4B2C-AFD5-4BC5AACB130E}" destId="{88B46561-31A0-4305-B2DC-8F1DAC4B6AF8}" srcOrd="43" destOrd="0" presId="urn:microsoft.com/office/officeart/2005/8/layout/default#2"/>
    <dgm:cxn modelId="{B4582826-A883-4100-8FB8-7983A136458E}" type="presParOf" srcId="{304CA3C9-FD8B-4B2C-AFD5-4BC5AACB130E}" destId="{239F5BF8-0348-455A-B6AF-BED053C1197E}" srcOrd="44" destOrd="0" presId="urn:microsoft.com/office/officeart/2005/8/layout/default#2"/>
    <dgm:cxn modelId="{74F65DF7-3CD0-484C-A11F-0C64776F3B91}" type="presParOf" srcId="{304CA3C9-FD8B-4B2C-AFD5-4BC5AACB130E}" destId="{0AD4FAD5-445E-4DE6-A65B-A00563F37944}" srcOrd="45" destOrd="0" presId="urn:microsoft.com/office/officeart/2005/8/layout/default#2"/>
    <dgm:cxn modelId="{D9D88C5B-2F25-41D5-9BB3-EE070F68B07D}" type="presParOf" srcId="{304CA3C9-FD8B-4B2C-AFD5-4BC5AACB130E}" destId="{49CF2CC7-82B5-4710-AC3D-5CB09A4AEE6D}" srcOrd="46" destOrd="0" presId="urn:microsoft.com/office/officeart/2005/8/layout/default#2"/>
    <dgm:cxn modelId="{78672238-889D-4E36-9A87-183952F969A4}" type="presParOf" srcId="{304CA3C9-FD8B-4B2C-AFD5-4BC5AACB130E}" destId="{ED724F78-61F8-4B58-8FDD-0F8346D90647}" srcOrd="47" destOrd="0" presId="urn:microsoft.com/office/officeart/2005/8/layout/default#2"/>
    <dgm:cxn modelId="{67AA3FF1-C203-44F8-ABF0-5A7633B6A1C8}" type="presParOf" srcId="{304CA3C9-FD8B-4B2C-AFD5-4BC5AACB130E}" destId="{B3704036-1626-4B34-AC50-EF4C2D2914FC}" srcOrd="48" destOrd="0" presId="urn:microsoft.com/office/officeart/2005/8/layout/default#2"/>
    <dgm:cxn modelId="{884665CF-0217-4837-8B02-28D2C1CAE1DA}" type="presParOf" srcId="{304CA3C9-FD8B-4B2C-AFD5-4BC5AACB130E}" destId="{078424AB-FA69-420C-8368-69437EF396AA}" srcOrd="49" destOrd="0" presId="urn:microsoft.com/office/officeart/2005/8/layout/default#2"/>
    <dgm:cxn modelId="{B5A01BD2-2AF7-4A08-9B18-E2BFBCB383A3}" type="presParOf" srcId="{304CA3C9-FD8B-4B2C-AFD5-4BC5AACB130E}" destId="{B3C3322C-9F4F-473F-BA2B-ADEDA016993D}" srcOrd="50" destOrd="0" presId="urn:microsoft.com/office/officeart/2005/8/layout/default#2"/>
    <dgm:cxn modelId="{E4A81C0B-24DC-4292-A90C-190315B36D84}" type="presParOf" srcId="{304CA3C9-FD8B-4B2C-AFD5-4BC5AACB130E}" destId="{53FF7548-168C-4364-90BB-3CF3514101FF}" srcOrd="51" destOrd="0" presId="urn:microsoft.com/office/officeart/2005/8/layout/default#2"/>
    <dgm:cxn modelId="{64DD79F7-AA12-4424-9FB8-F0D83A7331AE}" type="presParOf" srcId="{304CA3C9-FD8B-4B2C-AFD5-4BC5AACB130E}" destId="{BADF3749-AB3A-41B4-A007-30ED47F950AB}" srcOrd="52" destOrd="0" presId="urn:microsoft.com/office/officeart/2005/8/layout/default#2"/>
    <dgm:cxn modelId="{6CBCAE17-E71F-4BDB-B0BF-AFF8CA6556F9}" type="presParOf" srcId="{304CA3C9-FD8B-4B2C-AFD5-4BC5AACB130E}" destId="{5E9D27C8-D6E2-41E8-85D4-A582578C5FA6}" srcOrd="53" destOrd="0" presId="urn:microsoft.com/office/officeart/2005/8/layout/default#2"/>
    <dgm:cxn modelId="{FABD9E1B-F345-4796-B3FC-AF6BCF4F6E21}" type="presParOf" srcId="{304CA3C9-FD8B-4B2C-AFD5-4BC5AACB130E}" destId="{4B6FC14D-56C3-4CDA-A03E-9E67CA56126D}" srcOrd="54" destOrd="0" presId="urn:microsoft.com/office/officeart/2005/8/layout/default#2"/>
    <dgm:cxn modelId="{4A84BCCB-D4D9-4C38-B5B7-553CD2A432B0}" type="presParOf" srcId="{304CA3C9-FD8B-4B2C-AFD5-4BC5AACB130E}" destId="{F082CEF8-1985-4FB5-8814-64A48AE85296}" srcOrd="55" destOrd="0" presId="urn:microsoft.com/office/officeart/2005/8/layout/default#2"/>
    <dgm:cxn modelId="{D9C45904-FDF9-4F2F-936A-EBE41E9028EA}" type="presParOf" srcId="{304CA3C9-FD8B-4B2C-AFD5-4BC5AACB130E}" destId="{F59429F0-B193-4E47-8387-F232B8DB7752}" srcOrd="56" destOrd="0" presId="urn:microsoft.com/office/officeart/2005/8/layout/default#2"/>
    <dgm:cxn modelId="{0A3B4149-0868-48AA-831D-D5703F071B60}" type="presParOf" srcId="{304CA3C9-FD8B-4B2C-AFD5-4BC5AACB130E}" destId="{7FC4162F-D0A0-47D3-8301-BFAD3ABE5116}" srcOrd="57" destOrd="0" presId="urn:microsoft.com/office/officeart/2005/8/layout/default#2"/>
    <dgm:cxn modelId="{9F98D653-167B-4655-93BE-1DD0BECA39D8}" type="presParOf" srcId="{304CA3C9-FD8B-4B2C-AFD5-4BC5AACB130E}" destId="{85466B73-68AA-4BBD-9E97-2BF227068B0E}" srcOrd="5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F03D7-C113-4033-8E69-8B19C21B8905}">
      <dsp:nvSpPr>
        <dsp:cNvPr id="0" name=""/>
        <dsp:cNvSpPr/>
      </dsp:nvSpPr>
      <dsp:spPr>
        <a:xfrm>
          <a:off x="979" y="319841"/>
          <a:ext cx="1234237" cy="740542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Calibri Light" panose="020F0302020204030204" pitchFamily="34" charset="0"/>
              <a:cs typeface="Calibri Light" panose="020F0302020204030204" pitchFamily="34" charset="0"/>
            </a:rPr>
            <a:t>Biuro Rewitalizacji</a:t>
          </a:r>
        </a:p>
      </dsp:txBody>
      <dsp:txXfrm>
        <a:off x="979" y="319841"/>
        <a:ext cx="1234237" cy="740542"/>
      </dsp:txXfrm>
    </dsp:sp>
    <dsp:sp modelId="{A1BB4ABF-8E63-406C-85CC-FA3F263B4EE8}">
      <dsp:nvSpPr>
        <dsp:cNvPr id="0" name=""/>
        <dsp:cNvSpPr/>
      </dsp:nvSpPr>
      <dsp:spPr>
        <a:xfrm>
          <a:off x="1358640" y="319841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Calibri Light" panose="020F0302020204030204" pitchFamily="34" charset="0"/>
              <a:cs typeface="Calibri Light" panose="020F0302020204030204" pitchFamily="34" charset="0"/>
            </a:rPr>
            <a:t>Wydział Planowania</a:t>
          </a:r>
        </a:p>
      </dsp:txBody>
      <dsp:txXfrm>
        <a:off x="1358640" y="319841"/>
        <a:ext cx="1234237" cy="740542"/>
      </dsp:txXfrm>
    </dsp:sp>
    <dsp:sp modelId="{30AB09C5-32AA-49E9-BF1B-539DD0B447A9}">
      <dsp:nvSpPr>
        <dsp:cNvPr id="0" name=""/>
        <dsp:cNvSpPr/>
      </dsp:nvSpPr>
      <dsp:spPr>
        <a:xfrm>
          <a:off x="2716301" y="319841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Calibri Light" panose="020F0302020204030204" pitchFamily="34" charset="0"/>
              <a:cs typeface="Calibri Light" panose="020F0302020204030204" pitchFamily="34" charset="0"/>
            </a:rPr>
            <a:t>Biuro Partycypacji Społecznej</a:t>
          </a:r>
        </a:p>
      </dsp:txBody>
      <dsp:txXfrm>
        <a:off x="2716301" y="319841"/>
        <a:ext cx="1234237" cy="740542"/>
      </dsp:txXfrm>
    </dsp:sp>
    <dsp:sp modelId="{32C2E55A-8043-44F5-BF7C-0E47118270FB}">
      <dsp:nvSpPr>
        <dsp:cNvPr id="0" name=""/>
        <dsp:cNvSpPr/>
      </dsp:nvSpPr>
      <dsp:spPr>
        <a:xfrm>
          <a:off x="4073962" y="319841"/>
          <a:ext cx="1234237" cy="740542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Calibri Light" panose="020F0302020204030204" pitchFamily="34" charset="0"/>
              <a:cs typeface="Calibri Light" panose="020F0302020204030204" pitchFamily="34" charset="0"/>
            </a:rPr>
            <a:t>Miejski Ośrodek Pomocy Rodzinie</a:t>
          </a:r>
        </a:p>
      </dsp:txBody>
      <dsp:txXfrm>
        <a:off x="4073962" y="319841"/>
        <a:ext cx="1234237" cy="740542"/>
      </dsp:txXfrm>
    </dsp:sp>
    <dsp:sp modelId="{5E288178-B778-4C6C-9B67-22C9E643176B}">
      <dsp:nvSpPr>
        <dsp:cNvPr id="0" name=""/>
        <dsp:cNvSpPr/>
      </dsp:nvSpPr>
      <dsp:spPr>
        <a:xfrm>
          <a:off x="5431623" y="319841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Calibri Light" panose="020F0302020204030204" pitchFamily="34" charset="0"/>
              <a:cs typeface="Calibri Light" panose="020F0302020204030204" pitchFamily="34" charset="0"/>
            </a:rPr>
            <a:t>Miejski Urząd Pracy</a:t>
          </a:r>
        </a:p>
      </dsp:txBody>
      <dsp:txXfrm>
        <a:off x="5431623" y="319841"/>
        <a:ext cx="1234237" cy="740542"/>
      </dsp:txXfrm>
    </dsp:sp>
    <dsp:sp modelId="{2AE7BDA3-9E6F-4ED6-843B-AA17B6502994}">
      <dsp:nvSpPr>
        <dsp:cNvPr id="0" name=""/>
        <dsp:cNvSpPr/>
      </dsp:nvSpPr>
      <dsp:spPr>
        <a:xfrm>
          <a:off x="6789284" y="319841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Gospodarki Komunalnej</a:t>
          </a:r>
        </a:p>
      </dsp:txBody>
      <dsp:txXfrm>
        <a:off x="6789284" y="319841"/>
        <a:ext cx="1234237" cy="740542"/>
      </dsp:txXfrm>
    </dsp:sp>
    <dsp:sp modelId="{BBBB4837-6798-4C7A-80D7-EE73AACF34F3}">
      <dsp:nvSpPr>
        <dsp:cNvPr id="0" name=""/>
        <dsp:cNvSpPr/>
      </dsp:nvSpPr>
      <dsp:spPr>
        <a:xfrm>
          <a:off x="979" y="1183807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Biuro Miejskiego Konserwatora Zabytków</a:t>
          </a:r>
        </a:p>
      </dsp:txBody>
      <dsp:txXfrm>
        <a:off x="979" y="1183807"/>
        <a:ext cx="1234237" cy="740542"/>
      </dsp:txXfrm>
    </dsp:sp>
    <dsp:sp modelId="{ADD7D4BE-439E-4231-B94B-9DDD15231469}">
      <dsp:nvSpPr>
        <dsp:cNvPr id="0" name=""/>
        <dsp:cNvSpPr/>
      </dsp:nvSpPr>
      <dsp:spPr>
        <a:xfrm>
          <a:off x="1358640" y="1183807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Kultury</a:t>
          </a:r>
        </a:p>
      </dsp:txBody>
      <dsp:txXfrm>
        <a:off x="1358640" y="1183807"/>
        <a:ext cx="1234237" cy="740542"/>
      </dsp:txXfrm>
    </dsp:sp>
    <dsp:sp modelId="{58D83944-E249-47D9-9043-D33400CD3A6C}">
      <dsp:nvSpPr>
        <dsp:cNvPr id="0" name=""/>
        <dsp:cNvSpPr/>
      </dsp:nvSpPr>
      <dsp:spPr>
        <a:xfrm>
          <a:off x="2716301" y="1183807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Spraw Mieszkaniowych</a:t>
          </a:r>
        </a:p>
      </dsp:txBody>
      <dsp:txXfrm>
        <a:off x="2716301" y="1183807"/>
        <a:ext cx="1234237" cy="740542"/>
      </dsp:txXfrm>
    </dsp:sp>
    <dsp:sp modelId="{A20A8FA8-7503-4D2C-988F-D86CC138020A}">
      <dsp:nvSpPr>
        <dsp:cNvPr id="0" name=""/>
        <dsp:cNvSpPr/>
      </dsp:nvSpPr>
      <dsp:spPr>
        <a:xfrm>
          <a:off x="4073962" y="1183807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Funduszy Europejskich</a:t>
          </a:r>
        </a:p>
      </dsp:txBody>
      <dsp:txXfrm>
        <a:off x="4073962" y="1183807"/>
        <a:ext cx="1234237" cy="740542"/>
      </dsp:txXfrm>
    </dsp:sp>
    <dsp:sp modelId="{50CECDFA-A05A-45A8-AB50-DA785DAB66DE}">
      <dsp:nvSpPr>
        <dsp:cNvPr id="0" name=""/>
        <dsp:cNvSpPr/>
      </dsp:nvSpPr>
      <dsp:spPr>
        <a:xfrm>
          <a:off x="5431623" y="1183807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Architektury i Budownictwa</a:t>
          </a:r>
        </a:p>
      </dsp:txBody>
      <dsp:txXfrm>
        <a:off x="5431623" y="1183807"/>
        <a:ext cx="1234237" cy="740542"/>
      </dsp:txXfrm>
    </dsp:sp>
    <dsp:sp modelId="{7EDFE023-3D3A-4B03-8132-4FE4FEA1DC75}">
      <dsp:nvSpPr>
        <dsp:cNvPr id="0" name=""/>
        <dsp:cNvSpPr/>
      </dsp:nvSpPr>
      <dsp:spPr>
        <a:xfrm>
          <a:off x="6789284" y="1183807"/>
          <a:ext cx="1234237" cy="740542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Inwestycji i Remontów</a:t>
          </a:r>
        </a:p>
      </dsp:txBody>
      <dsp:txXfrm>
        <a:off x="6789284" y="1183807"/>
        <a:ext cx="1234237" cy="740542"/>
      </dsp:txXfrm>
    </dsp:sp>
    <dsp:sp modelId="{E4686D23-F416-48E5-A407-7A1C07D11D96}">
      <dsp:nvSpPr>
        <dsp:cNvPr id="0" name=""/>
        <dsp:cNvSpPr/>
      </dsp:nvSpPr>
      <dsp:spPr>
        <a:xfrm>
          <a:off x="979" y="2047773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Zarząd Nieruchomości Komunalnych</a:t>
          </a:r>
        </a:p>
      </dsp:txBody>
      <dsp:txXfrm>
        <a:off x="979" y="2047773"/>
        <a:ext cx="1234237" cy="740542"/>
      </dsp:txXfrm>
    </dsp:sp>
    <dsp:sp modelId="{E671E368-4200-4E58-B6D9-CAC6275593C6}">
      <dsp:nvSpPr>
        <dsp:cNvPr id="0" name=""/>
        <dsp:cNvSpPr/>
      </dsp:nvSpPr>
      <dsp:spPr>
        <a:xfrm>
          <a:off x="1358640" y="2047773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Lubelskie Przedsiębiorstwo Gospodarki Komunalnej</a:t>
          </a:r>
        </a:p>
      </dsp:txBody>
      <dsp:txXfrm>
        <a:off x="1358640" y="2047773"/>
        <a:ext cx="1234237" cy="740542"/>
      </dsp:txXfrm>
    </dsp:sp>
    <dsp:sp modelId="{37E7A474-B7A1-490C-86FA-736FBF494C0E}">
      <dsp:nvSpPr>
        <dsp:cNvPr id="0" name=""/>
        <dsp:cNvSpPr/>
      </dsp:nvSpPr>
      <dsp:spPr>
        <a:xfrm>
          <a:off x="2716301" y="2047773"/>
          <a:ext cx="1234237" cy="740542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Projektów Nieinwestycyjnych</a:t>
          </a:r>
        </a:p>
      </dsp:txBody>
      <dsp:txXfrm>
        <a:off x="2716301" y="2047773"/>
        <a:ext cx="1234237" cy="740542"/>
      </dsp:txXfrm>
    </dsp:sp>
    <dsp:sp modelId="{DBECB2C3-08F8-4F31-BA90-7626CBA53713}">
      <dsp:nvSpPr>
        <dsp:cNvPr id="0" name=""/>
        <dsp:cNvSpPr/>
      </dsp:nvSpPr>
      <dsp:spPr>
        <a:xfrm>
          <a:off x="4073962" y="2052727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Centrum Interwerncji Kryzysowej</a:t>
          </a:r>
        </a:p>
      </dsp:txBody>
      <dsp:txXfrm>
        <a:off x="4073962" y="2052727"/>
        <a:ext cx="1234237" cy="740542"/>
      </dsp:txXfrm>
    </dsp:sp>
    <dsp:sp modelId="{0B492FD7-DF5D-4D6F-A4D4-7724BB56012B}">
      <dsp:nvSpPr>
        <dsp:cNvPr id="0" name=""/>
        <dsp:cNvSpPr/>
      </dsp:nvSpPr>
      <dsp:spPr>
        <a:xfrm>
          <a:off x="5431623" y="2053038"/>
          <a:ext cx="1234237" cy="740542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KW Policji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i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KM Straży Pożarnej</a:t>
          </a:r>
        </a:p>
      </dsp:txBody>
      <dsp:txXfrm>
        <a:off x="5431623" y="2053038"/>
        <a:ext cx="1234237" cy="740542"/>
      </dsp:txXfrm>
    </dsp:sp>
    <dsp:sp modelId="{D89FAB2A-9304-439E-9B1A-DAA8E2001B2F}">
      <dsp:nvSpPr>
        <dsp:cNvPr id="0" name=""/>
        <dsp:cNvSpPr/>
      </dsp:nvSpPr>
      <dsp:spPr>
        <a:xfrm>
          <a:off x="6790259" y="2048454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Warsztaty Kultury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i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Centrum Kultury</a:t>
          </a:r>
        </a:p>
      </dsp:txBody>
      <dsp:txXfrm>
        <a:off x="6790259" y="2048454"/>
        <a:ext cx="1234237" cy="740542"/>
      </dsp:txXfrm>
    </dsp:sp>
    <dsp:sp modelId="{A9E26ED0-515C-4CC0-AFB8-D9F35B8A18C9}">
      <dsp:nvSpPr>
        <dsp:cNvPr id="0" name=""/>
        <dsp:cNvSpPr/>
      </dsp:nvSpPr>
      <dsp:spPr>
        <a:xfrm>
          <a:off x="979" y="2911739"/>
          <a:ext cx="1234237" cy="740542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Biuro Zarządzania Energią</a:t>
          </a:r>
        </a:p>
      </dsp:txBody>
      <dsp:txXfrm>
        <a:off x="979" y="2911739"/>
        <a:ext cx="1234237" cy="740542"/>
      </dsp:txXfrm>
    </dsp:sp>
    <dsp:sp modelId="{4402D2CC-4693-40D9-9C37-D917CD97F08A}">
      <dsp:nvSpPr>
        <dsp:cNvPr id="0" name=""/>
        <dsp:cNvSpPr/>
      </dsp:nvSpPr>
      <dsp:spPr>
        <a:xfrm>
          <a:off x="1358640" y="2911739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Sportu i Turystyki</a:t>
          </a:r>
        </a:p>
      </dsp:txBody>
      <dsp:txXfrm>
        <a:off x="1358640" y="2911739"/>
        <a:ext cx="1234237" cy="740542"/>
      </dsp:txXfrm>
    </dsp:sp>
    <dsp:sp modelId="{5CF566F4-13A7-47FF-ACFE-4075F96BF3AE}">
      <dsp:nvSpPr>
        <dsp:cNvPr id="0" name=""/>
        <dsp:cNvSpPr/>
      </dsp:nvSpPr>
      <dsp:spPr>
        <a:xfrm>
          <a:off x="2716301" y="2911739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Oświaty i Wychowania</a:t>
          </a:r>
        </a:p>
      </dsp:txBody>
      <dsp:txXfrm>
        <a:off x="2716301" y="2911739"/>
        <a:ext cx="1234237" cy="740542"/>
      </dsp:txXfrm>
    </dsp:sp>
    <dsp:sp modelId="{C59555CA-DB02-4D28-B1C7-A058D1A83AEF}">
      <dsp:nvSpPr>
        <dsp:cNvPr id="0" name=""/>
        <dsp:cNvSpPr/>
      </dsp:nvSpPr>
      <dsp:spPr>
        <a:xfrm>
          <a:off x="4073962" y="2911739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Bezp. Mieszkańców i Zarządzania Kryzysowego</a:t>
          </a:r>
        </a:p>
      </dsp:txBody>
      <dsp:txXfrm>
        <a:off x="4073962" y="2911739"/>
        <a:ext cx="1234237" cy="740542"/>
      </dsp:txXfrm>
    </dsp:sp>
    <dsp:sp modelId="{239F5BF8-0348-455A-B6AF-BED053C1197E}">
      <dsp:nvSpPr>
        <dsp:cNvPr id="0" name=""/>
        <dsp:cNvSpPr/>
      </dsp:nvSpPr>
      <dsp:spPr>
        <a:xfrm>
          <a:off x="5431623" y="2911739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Strategii i Przedsiębiorczości</a:t>
          </a:r>
        </a:p>
      </dsp:txBody>
      <dsp:txXfrm>
        <a:off x="5431623" y="2911739"/>
        <a:ext cx="1234237" cy="740542"/>
      </dsp:txXfrm>
    </dsp:sp>
    <dsp:sp modelId="{49CF2CC7-82B5-4710-AC3D-5CB09A4AEE6D}">
      <dsp:nvSpPr>
        <dsp:cNvPr id="0" name=""/>
        <dsp:cNvSpPr/>
      </dsp:nvSpPr>
      <dsp:spPr>
        <a:xfrm>
          <a:off x="6789284" y="2911739"/>
          <a:ext cx="1234237" cy="740542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Biuro ZIT</a:t>
          </a:r>
        </a:p>
      </dsp:txBody>
      <dsp:txXfrm>
        <a:off x="6789284" y="2911739"/>
        <a:ext cx="1234237" cy="740542"/>
      </dsp:txXfrm>
    </dsp:sp>
    <dsp:sp modelId="{B3704036-1626-4B34-AC50-EF4C2D2914FC}">
      <dsp:nvSpPr>
        <dsp:cNvPr id="0" name=""/>
        <dsp:cNvSpPr/>
      </dsp:nvSpPr>
      <dsp:spPr>
        <a:xfrm>
          <a:off x="2724385" y="3780659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ds. Osób Niepełnosprawnych</a:t>
          </a:r>
        </a:p>
      </dsp:txBody>
      <dsp:txXfrm>
        <a:off x="2724385" y="3780659"/>
        <a:ext cx="1234237" cy="740542"/>
      </dsp:txXfrm>
    </dsp:sp>
    <dsp:sp modelId="{B3C3322C-9F4F-473F-BA2B-ADEDA016993D}">
      <dsp:nvSpPr>
        <dsp:cNvPr id="0" name=""/>
        <dsp:cNvSpPr/>
      </dsp:nvSpPr>
      <dsp:spPr>
        <a:xfrm>
          <a:off x="4" y="3769744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Geodezji</a:t>
          </a:r>
        </a:p>
      </dsp:txBody>
      <dsp:txXfrm>
        <a:off x="4" y="3769744"/>
        <a:ext cx="1234237" cy="740542"/>
      </dsp:txXfrm>
    </dsp:sp>
    <dsp:sp modelId="{BADF3749-AB3A-41B4-A007-30ED47F950AB}">
      <dsp:nvSpPr>
        <dsp:cNvPr id="0" name=""/>
        <dsp:cNvSpPr/>
      </dsp:nvSpPr>
      <dsp:spPr>
        <a:xfrm>
          <a:off x="4057152" y="3781666"/>
          <a:ext cx="1234237" cy="740542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Gospodarowania Mieniem</a:t>
          </a:r>
        </a:p>
      </dsp:txBody>
      <dsp:txXfrm>
        <a:off x="4057152" y="3781666"/>
        <a:ext cx="1234237" cy="740542"/>
      </dsp:txXfrm>
    </dsp:sp>
    <dsp:sp modelId="{4B6FC14D-56C3-4CDA-A03E-9E67CA56126D}">
      <dsp:nvSpPr>
        <dsp:cNvPr id="0" name=""/>
        <dsp:cNvSpPr/>
      </dsp:nvSpPr>
      <dsp:spPr>
        <a:xfrm>
          <a:off x="5444607" y="3775705"/>
          <a:ext cx="1234237" cy="740542"/>
        </a:xfrm>
        <a:prstGeom prst="rect">
          <a:avLst/>
        </a:prstGeom>
        <a:solidFill>
          <a:srgbClr val="FA141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Wydział Inicjatyw i Programów Społecznych</a:t>
          </a:r>
        </a:p>
      </dsp:txBody>
      <dsp:txXfrm>
        <a:off x="5444607" y="3775705"/>
        <a:ext cx="1234237" cy="740542"/>
      </dsp:txXfrm>
    </dsp:sp>
    <dsp:sp modelId="{F59429F0-B193-4E47-8387-F232B8DB7752}">
      <dsp:nvSpPr>
        <dsp:cNvPr id="0" name=""/>
        <dsp:cNvSpPr/>
      </dsp:nvSpPr>
      <dsp:spPr>
        <a:xfrm>
          <a:off x="1367378" y="3769744"/>
          <a:ext cx="1234237" cy="740542"/>
        </a:xfrm>
        <a:prstGeom prst="rect">
          <a:avLst/>
        </a:prstGeom>
        <a:solidFill>
          <a:schemeClr val="tx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Biuro Miejskiego Architekta Zieleni</a:t>
          </a:r>
        </a:p>
      </dsp:txBody>
      <dsp:txXfrm>
        <a:off x="1367378" y="3769744"/>
        <a:ext cx="1234237" cy="740542"/>
      </dsp:txXfrm>
    </dsp:sp>
    <dsp:sp modelId="{85466B73-68AA-4BBD-9E97-2BF227068B0E}">
      <dsp:nvSpPr>
        <dsp:cNvPr id="0" name=""/>
        <dsp:cNvSpPr/>
      </dsp:nvSpPr>
      <dsp:spPr>
        <a:xfrm>
          <a:off x="6789284" y="3775705"/>
          <a:ext cx="1234237" cy="740542"/>
        </a:xfrm>
        <a:prstGeom prst="rect">
          <a:avLst/>
        </a:prstGeom>
        <a:solidFill>
          <a:srgbClr val="73BE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>
              <a:latin typeface="+mj-lt"/>
            </a:rPr>
            <a:t>Zarząd Dróg i Mostów</a:t>
          </a:r>
        </a:p>
      </dsp:txBody>
      <dsp:txXfrm>
        <a:off x="6789284" y="3775705"/>
        <a:ext cx="1234237" cy="7405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80650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07240" y="3960360"/>
            <a:ext cx="80650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5072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400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4240" y="199332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5960880" y="199332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507240" y="396036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4240" y="396036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5960880" y="396036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507240" y="1993320"/>
            <a:ext cx="8065080" cy="3765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806508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92840" y="499680"/>
            <a:ext cx="8079120" cy="768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072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507240" y="1993320"/>
            <a:ext cx="8065080" cy="3765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400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7240" y="3960360"/>
            <a:ext cx="80650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80650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507240" y="3960360"/>
            <a:ext cx="80650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5072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6400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3234240" y="199332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5960880" y="199332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507240" y="396036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3234240" y="396036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5960880" y="396036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507240" y="1993320"/>
            <a:ext cx="8065080" cy="3765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806508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806508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492840" y="499680"/>
            <a:ext cx="8079120" cy="768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5072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6400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507240" y="3960360"/>
            <a:ext cx="80650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80650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507240" y="3960360"/>
            <a:ext cx="80650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5072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46400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3234240" y="199332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5960880" y="199332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507240" y="396036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3234240" y="396036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5960880" y="3960360"/>
            <a:ext cx="25966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92840" y="499680"/>
            <a:ext cx="8079120" cy="76860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072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376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40040" y="396036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40040" y="1993320"/>
            <a:ext cx="393552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507240" y="3960360"/>
            <a:ext cx="8065080" cy="1796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a6b72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452520" y="770400"/>
            <a:ext cx="8086320" cy="335232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80000"/>
              </a:lnSpc>
            </a:pPr>
            <a:r>
              <a:rPr b="0" lang="pl-PL" sz="8000" spc="-120" strike="noStrike">
                <a:solidFill>
                  <a:srgbClr val="ffffff"/>
                </a:solidFill>
                <a:latin typeface="Calibri Light"/>
              </a:rPr>
              <a:t>Kliknij, aby edytować styl</a:t>
            </a:r>
            <a:endParaRPr b="0" lang="en-US" sz="80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14440" y="6412320"/>
            <a:ext cx="3085920" cy="2282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A9D3C7BF-78E2-40D3-A678-2FA8CDCBD3F2}" type="datetime1">
              <a:rPr b="0" lang="pl-PL" sz="950" spc="-1" strike="noStrike">
                <a:solidFill>
                  <a:srgbClr val="ffffff"/>
                </a:solidFill>
                <a:latin typeface="Calibri Light"/>
              </a:rPr>
              <a:t>10.09.2020</a:t>
            </a:fld>
            <a:endParaRPr b="0" lang="pl-PL" sz="95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514440" y="6554520"/>
            <a:ext cx="3771720" cy="22824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pl-PL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41200" y="5829840"/>
            <a:ext cx="2194200" cy="1396800"/>
          </a:xfrm>
          <a:prstGeom prst="rect">
            <a:avLst/>
          </a:prstGeom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5BD3C45-8235-4C9F-A68D-74313EFCA24D}" type="slidenum">
              <a:rPr b="0" lang="pl-PL" sz="9000" spc="-1" strike="noStrike">
                <a:solidFill>
                  <a:srgbClr val="ffffff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262626"/>
                </a:solidFill>
                <a:latin typeface="Calibri Light"/>
              </a:rPr>
              <a:t>Kliknij, aby edytować format tekstu konspektu</a:t>
            </a:r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i="1" lang="en-US" sz="2000" spc="-1" strike="noStrike">
                <a:solidFill>
                  <a:srgbClr val="262626"/>
                </a:solidFill>
                <a:latin typeface="Calibri Light"/>
              </a:rPr>
              <a:t>Drugi poziom konspektu</a:t>
            </a:r>
            <a:endParaRPr b="0" i="1" lang="en-US" sz="2000" spc="-1" strike="noStrike">
              <a:solidFill>
                <a:srgbClr val="262626"/>
              </a:solidFill>
              <a:latin typeface="Calibri Ligh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262626"/>
                </a:solidFill>
                <a:latin typeface="Calibri Light"/>
              </a:rPr>
              <a:t>Trzeci poziom konspektu</a:t>
            </a:r>
            <a:endParaRPr b="0" lang="en-US" sz="1800" spc="-1" strike="noStrike">
              <a:solidFill>
                <a:srgbClr val="262626"/>
              </a:solidFill>
              <a:latin typeface="Calibri Ligh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262626"/>
                </a:solidFill>
                <a:latin typeface="Calibri Light"/>
              </a:rPr>
              <a:t>Czwarty poziom konspektu</a:t>
            </a:r>
            <a:endParaRPr b="0" lang="en-US" sz="1800" spc="-1" strike="noStrike">
              <a:solidFill>
                <a:srgbClr val="262626"/>
              </a:solidFill>
              <a:latin typeface="Calibri Ligh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62626"/>
                </a:solidFill>
                <a:latin typeface="Calibri Light"/>
              </a:rPr>
              <a:t>Piąty poziom konspektu</a:t>
            </a:r>
            <a:endParaRPr b="0" lang="en-US" sz="2000" spc="-1" strike="noStrike">
              <a:solidFill>
                <a:srgbClr val="262626"/>
              </a:solidFill>
              <a:latin typeface="Calibri Ligh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62626"/>
                </a:solidFill>
                <a:latin typeface="Calibri Light"/>
              </a:rPr>
              <a:t>Szósty poziom konspektu</a:t>
            </a:r>
            <a:endParaRPr b="0" lang="en-US" sz="2000" spc="-1" strike="noStrike">
              <a:solidFill>
                <a:srgbClr val="262626"/>
              </a:solidFill>
              <a:latin typeface="Calibri Ligh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62626"/>
                </a:solidFill>
                <a:latin typeface="Calibri Light"/>
              </a:rPr>
              <a:t>Siódmy poziom konspektu</a:t>
            </a:r>
            <a:endParaRPr b="0" lang="en-US" sz="20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dt"/>
          </p:nvPr>
        </p:nvSpPr>
        <p:spPr>
          <a:xfrm>
            <a:off x="514440" y="6412320"/>
            <a:ext cx="3085920" cy="2282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EC3E9758-93A0-4BC0-B2F8-0C9C64A5E862}" type="datetime1">
              <a:rPr b="0" lang="pl-PL" sz="950" spc="-1" strike="noStrike">
                <a:solidFill>
                  <a:srgbClr val="000000"/>
                </a:solidFill>
                <a:latin typeface="Calibri Light"/>
              </a:rPr>
              <a:t>10.09.2020</a:t>
            </a:fld>
            <a:endParaRPr b="0" lang="pl-PL" sz="950" spc="-1" strike="noStrike">
              <a:latin typeface="Times New Roman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ftr"/>
          </p:nvPr>
        </p:nvSpPr>
        <p:spPr>
          <a:xfrm>
            <a:off x="514440" y="6554520"/>
            <a:ext cx="3771720" cy="22824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pl-PL" sz="2400" spc="-1" strike="noStrike">
              <a:latin typeface="Times New Roman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sldNum"/>
          </p:nvPr>
        </p:nvSpPr>
        <p:spPr>
          <a:xfrm>
            <a:off x="6541200" y="5829840"/>
            <a:ext cx="2194200" cy="1396800"/>
          </a:xfrm>
          <a:prstGeom prst="rect">
            <a:avLst/>
          </a:prstGeom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1AFCB52-6160-42F1-8467-75145B60AECF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 Light"/>
              </a:rPr>
              <a:t>Kliknij, aby edytować format tekstu tytułu</a:t>
            </a:r>
            <a:endParaRPr b="0" lang="en-US" sz="1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262626"/>
                </a:solidFill>
                <a:latin typeface="Calibri Light"/>
              </a:rPr>
              <a:t>Kliknij, aby edytować format tekstu konspektu</a:t>
            </a:r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i="1" lang="en-US" sz="2000" spc="-1" strike="noStrike">
                <a:solidFill>
                  <a:srgbClr val="262626"/>
                </a:solidFill>
                <a:latin typeface="Calibri Light"/>
              </a:rPr>
              <a:t>Drugi poziom konspektu</a:t>
            </a:r>
            <a:endParaRPr b="0" i="1" lang="en-US" sz="2000" spc="-1" strike="noStrike">
              <a:solidFill>
                <a:srgbClr val="262626"/>
              </a:solidFill>
              <a:latin typeface="Calibri Light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262626"/>
                </a:solidFill>
                <a:latin typeface="Calibri Light"/>
              </a:rPr>
              <a:t>Trzeci poziom konspektu</a:t>
            </a:r>
            <a:endParaRPr b="0" lang="en-US" sz="1800" spc="-1" strike="noStrike">
              <a:solidFill>
                <a:srgbClr val="262626"/>
              </a:solidFill>
              <a:latin typeface="Calibri Light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262626"/>
                </a:solidFill>
                <a:latin typeface="Calibri Light"/>
              </a:rPr>
              <a:t>Czwarty poziom konspektu</a:t>
            </a:r>
            <a:endParaRPr b="0" lang="en-US" sz="1800" spc="-1" strike="noStrike">
              <a:solidFill>
                <a:srgbClr val="262626"/>
              </a:solidFill>
              <a:latin typeface="Calibri Light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62626"/>
                </a:solidFill>
                <a:latin typeface="Calibri Light"/>
              </a:rPr>
              <a:t>Piąty poziom konspektu</a:t>
            </a:r>
            <a:endParaRPr b="0" lang="en-US" sz="2000" spc="-1" strike="noStrike">
              <a:solidFill>
                <a:srgbClr val="262626"/>
              </a:solidFill>
              <a:latin typeface="Calibri Light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62626"/>
                </a:solidFill>
                <a:latin typeface="Calibri Light"/>
              </a:rPr>
              <a:t>Szósty poziom konspektu</a:t>
            </a:r>
            <a:endParaRPr b="0" lang="en-US" sz="2000" spc="-1" strike="noStrike">
              <a:solidFill>
                <a:srgbClr val="262626"/>
              </a:solidFill>
              <a:latin typeface="Calibri Light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262626"/>
                </a:solidFill>
                <a:latin typeface="Calibri Light"/>
              </a:rPr>
              <a:t>Siódmy poziom konspektu</a:t>
            </a:r>
            <a:endParaRPr b="0" lang="en-US" sz="20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92840" y="499680"/>
            <a:ext cx="8079120" cy="165780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pl-PL" sz="4800" spc="-120" strike="noStrike">
                <a:solidFill>
                  <a:srgbClr val="a6b727"/>
                </a:solidFill>
                <a:latin typeface="Calibri Light"/>
              </a:rPr>
              <a:t>Kliknij, aby edytować styl</a:t>
            </a:r>
            <a:endParaRPr b="0" lang="en-US" sz="4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507240" y="1993320"/>
            <a:ext cx="8065080" cy="3765960"/>
          </a:xfrm>
          <a:prstGeom prst="rect">
            <a:avLst/>
          </a:prstGeom>
        </p:spPr>
        <p:txBody>
          <a:bodyPr>
            <a:noAutofit/>
          </a:bodyPr>
          <a:p>
            <a:pPr marL="91440" indent="-91080">
              <a:lnSpc>
                <a:spcPct val="85000"/>
              </a:lnSpc>
              <a:spcBef>
                <a:spcPts val="1301"/>
              </a:spcBef>
              <a:buClr>
                <a:srgbClr val="262626"/>
              </a:buClr>
              <a:buFont typeface="Arial"/>
              <a:buChar char=" "/>
            </a:pPr>
            <a:r>
              <a:rPr b="0" lang="pl-PL" sz="2400" spc="-1" strike="noStrike">
                <a:solidFill>
                  <a:srgbClr val="262626"/>
                </a:solidFill>
                <a:latin typeface="Calibri Light"/>
              </a:rPr>
              <a:t>Kliknij, aby edytować style wzorca tekstu</a:t>
            </a:r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  <a:p>
            <a:pPr lvl="1" marL="274320" indent="-342720">
              <a:lnSpc>
                <a:spcPct val="85000"/>
              </a:lnSpc>
              <a:spcBef>
                <a:spcPts val="601"/>
              </a:spcBef>
              <a:buClr>
                <a:srgbClr val="262626"/>
              </a:buClr>
              <a:buFont typeface="Arial"/>
              <a:buChar char=" "/>
            </a:pPr>
            <a:r>
              <a:rPr b="0" lang="pl-PL" sz="2400" spc="-1" strike="noStrike">
                <a:solidFill>
                  <a:srgbClr val="262626"/>
                </a:solidFill>
                <a:latin typeface="Calibri Light"/>
              </a:rPr>
              <a:t>Drugi poziom</a:t>
            </a:r>
            <a:endParaRPr b="0" i="1" lang="en-US" sz="2400" spc="-1" strike="noStrike">
              <a:solidFill>
                <a:srgbClr val="262626"/>
              </a:solidFill>
              <a:latin typeface="Calibri Light"/>
            </a:endParaRPr>
          </a:p>
          <a:p>
            <a:pPr lvl="2" marL="548640" indent="-548280">
              <a:lnSpc>
                <a:spcPct val="85000"/>
              </a:lnSpc>
              <a:spcBef>
                <a:spcPts val="601"/>
              </a:spcBef>
              <a:buClr>
                <a:srgbClr val="262626"/>
              </a:buClr>
              <a:buFont typeface="Arial"/>
              <a:buChar char=" "/>
            </a:pPr>
            <a:r>
              <a:rPr b="0" i="1" lang="pl-PL" sz="2000" spc="-1" strike="noStrike">
                <a:solidFill>
                  <a:srgbClr val="262626"/>
                </a:solidFill>
                <a:latin typeface="Calibri Light"/>
              </a:rPr>
              <a:t>Trzeci poziom</a:t>
            </a:r>
            <a:endParaRPr b="0" lang="en-US" sz="2000" spc="-1" strike="noStrike">
              <a:solidFill>
                <a:srgbClr val="262626"/>
              </a:solidFill>
              <a:latin typeface="Calibri Light"/>
            </a:endParaRPr>
          </a:p>
          <a:p>
            <a:pPr lvl="3" marL="822960" indent="-822600">
              <a:lnSpc>
                <a:spcPct val="85000"/>
              </a:lnSpc>
              <a:spcBef>
                <a:spcPts val="601"/>
              </a:spcBef>
              <a:buClr>
                <a:srgbClr val="262626"/>
              </a:buClr>
              <a:buFont typeface="Arial"/>
              <a:buChar char=" "/>
            </a:pPr>
            <a:r>
              <a:rPr b="0" lang="pl-PL" sz="1800" spc="-1" strike="noStrike">
                <a:solidFill>
                  <a:srgbClr val="262626"/>
                </a:solidFill>
                <a:latin typeface="Calibri Light"/>
              </a:rPr>
              <a:t>Czwarty poziom</a:t>
            </a:r>
            <a:endParaRPr b="0" lang="en-US" sz="1800" spc="-1" strike="noStrike">
              <a:solidFill>
                <a:srgbClr val="262626"/>
              </a:solidFill>
              <a:latin typeface="Calibri Light"/>
            </a:endParaRPr>
          </a:p>
          <a:p>
            <a:pPr lvl="4" marL="1097280" indent="-1096920">
              <a:lnSpc>
                <a:spcPct val="85000"/>
              </a:lnSpc>
              <a:spcBef>
                <a:spcPts val="601"/>
              </a:spcBef>
              <a:buClr>
                <a:srgbClr val="262626"/>
              </a:buClr>
              <a:buFont typeface="Arial"/>
              <a:buChar char=" "/>
            </a:pPr>
            <a:r>
              <a:rPr b="0" lang="pl-PL" sz="1800" spc="-1" strike="noStrike">
                <a:solidFill>
                  <a:srgbClr val="262626"/>
                </a:solidFill>
                <a:latin typeface="Calibri Light"/>
              </a:rPr>
              <a:t>Piąty poziom</a:t>
            </a:r>
            <a:endParaRPr b="0" lang="en-US" sz="18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dt"/>
          </p:nvPr>
        </p:nvSpPr>
        <p:spPr>
          <a:xfrm>
            <a:off x="514440" y="6412320"/>
            <a:ext cx="3085920" cy="2282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312FDAEC-0422-4B40-8B32-46B45BA58D72}" type="datetime1">
              <a:rPr b="0" lang="pl-PL" sz="950" spc="-1" strike="noStrike">
                <a:solidFill>
                  <a:srgbClr val="000000"/>
                </a:solidFill>
                <a:latin typeface="Calibri Light"/>
              </a:rPr>
              <a:t>10.09.2020</a:t>
            </a:fld>
            <a:endParaRPr b="0" lang="pl-PL" sz="950" spc="-1" strike="noStrike">
              <a:latin typeface="Times New Roman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ftr"/>
          </p:nvPr>
        </p:nvSpPr>
        <p:spPr>
          <a:xfrm>
            <a:off x="514440" y="6554520"/>
            <a:ext cx="3771720" cy="22824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pl-PL" sz="2400" spc="-1" strike="noStrike"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sldNum"/>
          </p:nvPr>
        </p:nvSpPr>
        <p:spPr>
          <a:xfrm>
            <a:off x="6541200" y="5829840"/>
            <a:ext cx="2194200" cy="1396800"/>
          </a:xfrm>
          <a:prstGeom prst="rect">
            <a:avLst/>
          </a:prstGeom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30537DA-FCC8-4D37-9A80-0A544E1EE5CD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gif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1.gif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://rewitalizacja@lublin.eu/" TargetMode="External"/><Relationship Id="rId2" Type="http://schemas.openxmlformats.org/officeDocument/2006/relationships/hyperlink" Target="http://rewitalizacja@lublin.eu/" TargetMode="External"/><Relationship Id="rId3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591840" y="2079360"/>
            <a:ext cx="7772040" cy="375012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>
              <a:lnSpc>
                <a:spcPct val="80000"/>
              </a:lnSpc>
            </a:pPr>
            <a:r>
              <a:rPr b="1" lang="pl-PL" sz="5400" spc="-120" strike="noStrike">
                <a:solidFill>
                  <a:srgbClr val="ffffff"/>
                </a:solidFill>
                <a:latin typeface="Calibri Light"/>
              </a:rPr>
              <a:t>Prace nad Gminnym Programem Rewitalizacji dla Lublina</a:t>
            </a:r>
            <a:br/>
            <a:br/>
            <a:r>
              <a:rPr b="1" i="1" lang="pl-PL" sz="3100" spc="-120" strike="noStrike">
                <a:solidFill>
                  <a:srgbClr val="ffffff"/>
                </a:solidFill>
                <a:latin typeface="Calibri Light"/>
              </a:rPr>
              <a:t>otwarte spotkanie konsultacyjne </a:t>
            </a:r>
            <a:br/>
            <a:r>
              <a:rPr b="1" i="1" lang="pl-PL" sz="3100" spc="-120" strike="noStrike">
                <a:solidFill>
                  <a:srgbClr val="ffffff"/>
                </a:solidFill>
                <a:latin typeface="Calibri Light"/>
              </a:rPr>
              <a:t>7 września </a:t>
            </a:r>
            <a:r>
              <a:rPr b="0" i="1" lang="pl-PL" sz="3100" spc="-120" strike="noStrike">
                <a:solidFill>
                  <a:srgbClr val="ffffff"/>
                </a:solidFill>
                <a:latin typeface="Calibri Light"/>
              </a:rPr>
              <a:t>2020 r.</a:t>
            </a:r>
            <a:endParaRPr b="0" lang="en-US" sz="31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7A93BFA-EE7D-4581-A8FF-2FA314D0D64E}" type="slidenum">
              <a:rPr b="0" lang="pl-PL" sz="9000" spc="-1" strike="noStrike">
                <a:solidFill>
                  <a:srgbClr val="ffffff"/>
                </a:solidFill>
                <a:latin typeface="Calibri Light"/>
              </a:rPr>
              <a:t>1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126" name="Obraz 4" descr=""/>
          <p:cNvPicPr/>
          <p:nvPr/>
        </p:nvPicPr>
        <p:blipFill>
          <a:blip r:embed="rId1"/>
          <a:stretch/>
        </p:blipFill>
        <p:spPr>
          <a:xfrm>
            <a:off x="3684240" y="707400"/>
            <a:ext cx="1775520" cy="996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407520" y="0"/>
            <a:ext cx="8079120" cy="16578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Spostrzeżenia wpływające na sposób formułowania nowego programu 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83" name="TextShape 2"/>
          <p:cNvSpPr txBox="1"/>
          <p:nvPr/>
        </p:nvSpPr>
        <p:spPr>
          <a:xfrm>
            <a:off x="256320" y="1478520"/>
            <a:ext cx="8315640" cy="49561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6000"/>
          </a:bodyPr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r>
              <a:rPr b="1" lang="pl-PL" sz="2900" spc="-1" strike="noStrike">
                <a:solidFill>
                  <a:srgbClr val="262626"/>
                </a:solidFill>
                <a:latin typeface="Calibri Light"/>
              </a:rPr>
              <a:t>Obserwacje z dotychczasowego wdrażania programu rewitalizacji oraz wnioski płynące z wdrażania gminnych programów rewitalizacji w innych miastach prowadzą do następujących wniosków:</a:t>
            </a:r>
            <a:endParaRPr b="0" lang="en-US" sz="29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900" spc="-1" strike="noStrike">
                <a:solidFill>
                  <a:srgbClr val="262626"/>
                </a:solidFill>
                <a:latin typeface="Calibri Light"/>
              </a:rPr>
              <a:t> </a:t>
            </a:r>
            <a:r>
              <a:rPr b="1" lang="pl-PL" sz="2900" spc="-1" strike="noStrike">
                <a:solidFill>
                  <a:srgbClr val="262626"/>
                </a:solidFill>
                <a:latin typeface="Calibri Light"/>
              </a:rPr>
              <a:t>dążenie do tego, aby programem rewitalizacji objąć wszelkie działania i aktywności na obszarze rewitalizacji i doprowadzić do globalnej zmiany całego obszaru, nawet przy poświęceniu temu znaczących zasobów, nie przynosi oczekiwanych efektów, </a:t>
            </a:r>
            <a:endParaRPr b="0" lang="en-US" sz="29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900" spc="-1" strike="noStrike">
                <a:solidFill>
                  <a:srgbClr val="262626"/>
                </a:solidFill>
                <a:latin typeface="Calibri Light"/>
              </a:rPr>
              <a:t> </a:t>
            </a:r>
            <a:r>
              <a:rPr b="1" lang="pl-PL" sz="2900" spc="-1" strike="noStrike">
                <a:solidFill>
                  <a:srgbClr val="262626"/>
                </a:solidFill>
                <a:latin typeface="Calibri Light"/>
              </a:rPr>
              <a:t>rozbudowa programu o duże inwestycje spycha na dalszy plan istotę działań rewitalizacyjnych – naprawę stosunków społecznych na obszarze rewitalizacji,</a:t>
            </a:r>
            <a:endParaRPr b="0" lang="en-US" sz="29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900" spc="-1" strike="noStrike">
                <a:solidFill>
                  <a:srgbClr val="262626"/>
                </a:solidFill>
                <a:latin typeface="Calibri Light"/>
              </a:rPr>
              <a:t> </a:t>
            </a:r>
            <a:r>
              <a:rPr b="1" lang="pl-PL" sz="2900" spc="-1" strike="noStrike">
                <a:solidFill>
                  <a:srgbClr val="262626"/>
                </a:solidFill>
                <a:latin typeface="Calibri Light"/>
              </a:rPr>
              <a:t>skala finansowa kolejnego programu rewitalizacji powinna być zmniejszona w stosunku do poprzedniej edycji, </a:t>
            </a:r>
            <a:endParaRPr b="0" lang="en-US" sz="29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900" spc="-1" strike="noStrike">
                <a:solidFill>
                  <a:srgbClr val="262626"/>
                </a:solidFill>
                <a:latin typeface="Calibri Light"/>
              </a:rPr>
              <a:t> </a:t>
            </a:r>
            <a:r>
              <a:rPr b="1" lang="pl-PL" sz="2900" spc="-1" strike="noStrike">
                <a:solidFill>
                  <a:srgbClr val="262626"/>
                </a:solidFill>
                <a:latin typeface="Calibri Light"/>
              </a:rPr>
              <a:t>wyraźniej należy zaakcentować rewitalizacyjne priorytety: lokalny wymiar przestrzeni miejskiej oraz społecznych relacji w tej przestrzeni.</a:t>
            </a:r>
            <a:endParaRPr b="0" lang="en-US" sz="29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84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4EF9153-7B3F-48A9-BF6A-66B8C40B4F95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10</a:t>
            </a:fld>
            <a:endParaRPr b="0" lang="pl-PL" sz="9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extShape 1"/>
          <p:cNvSpPr txBox="1"/>
          <p:nvPr/>
        </p:nvSpPr>
        <p:spPr>
          <a:xfrm>
            <a:off x="125280" y="65880"/>
            <a:ext cx="8915760" cy="7117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Kluczowe ustalenia diagnozy - problemy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273600" y="777600"/>
            <a:ext cx="8673480" cy="589608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76000"/>
          </a:bodyPr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3300" spc="-1" strike="noStrike">
                <a:solidFill>
                  <a:srgbClr val="000000"/>
                </a:solidFill>
                <a:latin typeface="Calibri Light"/>
              </a:rPr>
              <a:t>Silna koncentracja problemów społecznych na części obszaru rewitalizacji</a:t>
            </a: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3000" spc="-1" strike="noStrike">
                <a:solidFill>
                  <a:srgbClr val="000000"/>
                </a:solidFill>
                <a:latin typeface="Calibri Light"/>
              </a:rPr>
              <a:t>Równocześnie występowanie szeregu problemów w pozostałych </a:t>
            </a:r>
            <a:endParaRPr b="0" lang="en-US" sz="30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3300" spc="-1" strike="noStrike">
                <a:solidFill>
                  <a:srgbClr val="000000"/>
                </a:solidFill>
                <a:latin typeface="Calibri Light"/>
              </a:rPr>
              <a:t>Identyfikacji problemów także w innych sferach</a:t>
            </a: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r>
              <a:rPr b="1" lang="pl-PL" sz="3300" spc="-1" strike="noStrike">
                <a:solidFill>
                  <a:srgbClr val="000000"/>
                </a:solidFill>
                <a:latin typeface="Calibri Light"/>
              </a:rPr>
              <a:t>- technicznej (np. tkanka mieszkaniowa)</a:t>
            </a: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 marL="91440" indent="-910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-"/>
            </a:pPr>
            <a:r>
              <a:rPr b="1" lang="pl-PL" sz="3300" spc="-1" strike="noStrike">
                <a:solidFill>
                  <a:srgbClr val="000000"/>
                </a:solidFill>
                <a:latin typeface="Calibri Light"/>
              </a:rPr>
              <a:t>funkcjonalno-przestrzennej (np. dostęp do usług publicznych)</a:t>
            </a: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 marL="91440" indent="-910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-"/>
            </a:pPr>
            <a:r>
              <a:rPr b="1" lang="pl-PL" sz="33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3300" spc="-1" strike="noStrike">
                <a:solidFill>
                  <a:srgbClr val="000000"/>
                </a:solidFill>
                <a:latin typeface="Calibri Light"/>
              </a:rPr>
              <a:t>gospodarczej (np. presja na lokalne biznesy)</a:t>
            </a: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 marL="91440" indent="-910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-"/>
            </a:pPr>
            <a:r>
              <a:rPr b="1" lang="pl-PL" sz="33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3300" spc="-1" strike="noStrike">
                <a:solidFill>
                  <a:srgbClr val="000000"/>
                </a:solidFill>
                <a:latin typeface="Calibri Light"/>
              </a:rPr>
              <a:t>środowiskowej (np. zanieczyszczenia)</a:t>
            </a: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33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87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1F7DF1E-D7E1-4694-AF93-3FA63F6A001E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11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188" name="Obraz 4" descr=""/>
          <p:cNvPicPr/>
          <p:nvPr/>
        </p:nvPicPr>
        <p:blipFill>
          <a:blip r:embed="rId1"/>
          <a:stretch/>
        </p:blipFill>
        <p:spPr>
          <a:xfrm>
            <a:off x="252720" y="1489680"/>
            <a:ext cx="4178520" cy="2565360"/>
          </a:xfrm>
          <a:prstGeom prst="rect">
            <a:avLst/>
          </a:prstGeom>
          <a:ln>
            <a:noFill/>
          </a:ln>
        </p:spPr>
      </p:pic>
      <p:pic>
        <p:nvPicPr>
          <p:cNvPr id="189" name="Obraz 5" descr=""/>
          <p:cNvPicPr/>
          <p:nvPr/>
        </p:nvPicPr>
        <p:blipFill>
          <a:blip r:embed="rId2"/>
          <a:stretch/>
        </p:blipFill>
        <p:spPr>
          <a:xfrm>
            <a:off x="4485240" y="1489680"/>
            <a:ext cx="4181400" cy="2565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Shape 1"/>
          <p:cNvSpPr txBox="1"/>
          <p:nvPr/>
        </p:nvSpPr>
        <p:spPr>
          <a:xfrm>
            <a:off x="0" y="174960"/>
            <a:ext cx="9143640" cy="16578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Kluczowe ustalenia diagnozy - potencjały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91" name="TextShape 2"/>
          <p:cNvSpPr txBox="1"/>
          <p:nvPr/>
        </p:nvSpPr>
        <p:spPr>
          <a:xfrm>
            <a:off x="256320" y="1993320"/>
            <a:ext cx="8315640" cy="44413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Wieloletnie doświadczenie w prowadzeniu działań rewitalizacyjnych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Doświadczenia w wielu zawansowanych przedsięwzięciach, które dla rewitalizacji mogą mieć duże znaczenie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Zaplecze naukowe i społeczne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Wyjątkowe położenie centrum miasta (sąsiedztwo terenów zielonych)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Potencjał kulturowy centrum miasta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Potencjał gospodarczy Lublina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92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5B9A7C6-1CA1-430B-8A6C-32BA083EC259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12</a:t>
            </a:fld>
            <a:endParaRPr b="0" lang="pl-PL" sz="9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77040" y="114840"/>
            <a:ext cx="8921520" cy="8416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5000"/>
          </a:bodyPr>
          <a:p>
            <a:pPr>
              <a:lnSpc>
                <a:spcPct val="90000"/>
              </a:lnSpc>
            </a:pPr>
            <a:r>
              <a:rPr b="0" lang="pl-PL" sz="4800" spc="-120" strike="noStrike">
                <a:solidFill>
                  <a:srgbClr val="a6b727"/>
                </a:solidFill>
                <a:latin typeface="Calibri Light"/>
                <a:ea typeface="Calibri"/>
              </a:rPr>
              <a:t>Skala i charakter potrzeb rewitalizacyjnych</a:t>
            </a:r>
            <a:endParaRPr b="0" lang="en-US" sz="4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94" name="TextShape 2"/>
          <p:cNvSpPr txBox="1"/>
          <p:nvPr/>
        </p:nvSpPr>
        <p:spPr>
          <a:xfrm>
            <a:off x="105480" y="822600"/>
            <a:ext cx="8065080" cy="3733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>
              <a:lnSpc>
                <a:spcPct val="90000"/>
              </a:lnSpc>
            </a:pPr>
            <a:r>
              <a:rPr b="0" lang="pl-PL" sz="2800" spc="-120" strike="noStrike">
                <a:solidFill>
                  <a:srgbClr val="a6b727"/>
                </a:solidFill>
                <a:latin typeface="Calibri Light"/>
              </a:rPr>
              <a:t>Myśl przewodnia programu: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95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320824D-8B0D-4E24-AE7A-B8FA5CE5E82A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13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196" name="Obraz 6" descr=""/>
          <p:cNvPicPr/>
          <p:nvPr/>
        </p:nvPicPr>
        <p:blipFill>
          <a:blip r:embed="rId1"/>
          <a:stretch/>
        </p:blipFill>
        <p:spPr>
          <a:xfrm>
            <a:off x="2069280" y="1266840"/>
            <a:ext cx="4655880" cy="3139200"/>
          </a:xfrm>
          <a:prstGeom prst="rect">
            <a:avLst/>
          </a:prstGeom>
          <a:ln>
            <a:noFill/>
          </a:ln>
        </p:spPr>
      </p:pic>
      <p:sp>
        <p:nvSpPr>
          <p:cNvPr id="197" name="CustomShape 4"/>
          <p:cNvSpPr/>
          <p:nvPr/>
        </p:nvSpPr>
        <p:spPr>
          <a:xfrm>
            <a:off x="283680" y="4444560"/>
            <a:ext cx="8065080" cy="37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>
              <a:lnSpc>
                <a:spcPct val="90000"/>
              </a:lnSpc>
            </a:pPr>
            <a:r>
              <a:rPr b="0" lang="pl-PL" sz="2800" spc="-120" strike="noStrike">
                <a:solidFill>
                  <a:srgbClr val="a6b727"/>
                </a:solidFill>
                <a:latin typeface="Calibri Light"/>
              </a:rPr>
              <a:t>Wątki tematyczne:</a:t>
            </a:r>
            <a:endParaRPr b="0" lang="pl-PL" sz="2800" spc="-1" strike="noStrike">
              <a:latin typeface="Arial"/>
            </a:endParaRPr>
          </a:p>
        </p:txBody>
      </p:sp>
      <p:pic>
        <p:nvPicPr>
          <p:cNvPr id="198" name="Obraz 8" descr=""/>
          <p:cNvPicPr/>
          <p:nvPr/>
        </p:nvPicPr>
        <p:blipFill>
          <a:blip r:embed="rId2"/>
          <a:stretch/>
        </p:blipFill>
        <p:spPr>
          <a:xfrm>
            <a:off x="3452400" y="5097600"/>
            <a:ext cx="1204560" cy="929520"/>
          </a:xfrm>
          <a:prstGeom prst="rect">
            <a:avLst/>
          </a:prstGeom>
          <a:ln>
            <a:noFill/>
          </a:ln>
        </p:spPr>
      </p:pic>
      <p:pic>
        <p:nvPicPr>
          <p:cNvPr id="199" name="Obraz 9" descr=""/>
          <p:cNvPicPr/>
          <p:nvPr/>
        </p:nvPicPr>
        <p:blipFill>
          <a:blip r:embed="rId3"/>
          <a:stretch/>
        </p:blipFill>
        <p:spPr>
          <a:xfrm>
            <a:off x="6179760" y="5088600"/>
            <a:ext cx="1220400" cy="1145520"/>
          </a:xfrm>
          <a:prstGeom prst="rect">
            <a:avLst/>
          </a:prstGeom>
          <a:ln>
            <a:noFill/>
          </a:ln>
        </p:spPr>
      </p:pic>
      <p:pic>
        <p:nvPicPr>
          <p:cNvPr id="200" name="Obraz 10" descr=""/>
          <p:cNvPicPr/>
          <p:nvPr/>
        </p:nvPicPr>
        <p:blipFill>
          <a:blip r:embed="rId4"/>
          <a:stretch/>
        </p:blipFill>
        <p:spPr>
          <a:xfrm>
            <a:off x="4794480" y="5086800"/>
            <a:ext cx="1220760" cy="954720"/>
          </a:xfrm>
          <a:prstGeom prst="rect">
            <a:avLst/>
          </a:prstGeom>
          <a:ln>
            <a:noFill/>
          </a:ln>
        </p:spPr>
      </p:pic>
      <p:pic>
        <p:nvPicPr>
          <p:cNvPr id="201" name="Obraz 11" descr=""/>
          <p:cNvPicPr/>
          <p:nvPr/>
        </p:nvPicPr>
        <p:blipFill>
          <a:blip r:embed="rId5"/>
          <a:stretch/>
        </p:blipFill>
        <p:spPr>
          <a:xfrm>
            <a:off x="776520" y="5081760"/>
            <a:ext cx="1214280" cy="771840"/>
          </a:xfrm>
          <a:prstGeom prst="rect">
            <a:avLst/>
          </a:prstGeom>
          <a:ln>
            <a:noFill/>
          </a:ln>
        </p:spPr>
      </p:pic>
      <p:pic>
        <p:nvPicPr>
          <p:cNvPr id="202" name="Obraz 12" descr=""/>
          <p:cNvPicPr/>
          <p:nvPr/>
        </p:nvPicPr>
        <p:blipFill>
          <a:blip r:embed="rId6"/>
          <a:stretch/>
        </p:blipFill>
        <p:spPr>
          <a:xfrm>
            <a:off x="2104560" y="5091120"/>
            <a:ext cx="1219320" cy="747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extShape 1"/>
          <p:cNvSpPr txBox="1"/>
          <p:nvPr/>
        </p:nvSpPr>
        <p:spPr>
          <a:xfrm>
            <a:off x="532080" y="0"/>
            <a:ext cx="8079120" cy="6793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Wizja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04" name="TextShape 2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7113775-F6E1-4126-B32B-3DDA9E818682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14</a:t>
            </a:fld>
            <a:endParaRPr b="0" lang="pl-PL" sz="9000" spc="-1" strike="noStrike">
              <a:latin typeface="Times New Roman"/>
            </a:endParaRPr>
          </a:p>
        </p:txBody>
      </p:sp>
      <p:sp>
        <p:nvSpPr>
          <p:cNvPr id="205" name="TextShape 3"/>
          <p:cNvSpPr txBox="1"/>
          <p:nvPr/>
        </p:nvSpPr>
        <p:spPr>
          <a:xfrm>
            <a:off x="136800" y="583200"/>
            <a:ext cx="8844480" cy="627444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55000"/>
          </a:bodyPr>
          <a:p>
            <a:pPr marL="285840" indent="-28548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rozwój mechanizmów współuczestnictwa mieszkańców w życiu i rozwoju miasta 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procesy przemian zależne w coraz większym stopniu od aktywności i samoorganizacji mieszkańców i lokalnych przedsiębiorców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przerwanie „koła niemożności” i wypracowanie rozwiązań redukujących negatywne zjawiska 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pozytywne zmiany na obszarze rewitalizacji: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lvl="1" marL="444600" indent="-26172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•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poprawa i zacieśnienie lokalnych relacji międzyludzkich, integracji lokalnych środowisk</a:t>
            </a:r>
            <a:endParaRPr b="0" i="1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lvl="1" marL="444600" indent="-26172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•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powstanie lokalnych miejsc aktywności i przekształcenie przestrzeni publicznej/półpublicznej</a:t>
            </a:r>
            <a:endParaRPr b="0" i="1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lvl="1" marL="444600" indent="-26172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•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wizerunek obszaru rewitalizacji jako przyjaznego rejonu „pełnego życia”  (m.in. dostępność dla pieszych i rowerzystów, korzystne warunki prowadzenia działalności)</a:t>
            </a:r>
            <a:endParaRPr b="0" i="1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lvl="1" marL="444600" indent="-26172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•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poprawa jakości zamieszkania</a:t>
            </a:r>
            <a:endParaRPr b="0" i="1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lvl="1" marL="444600" indent="-26172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•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postęp w obszarze polityki społecznej, postrzeganej całościowo z polityką mieszkaniową, gospodarczą, edukacją i kulturą, dzięki lepiej koordynowanym i przemyślanym działaniom </a:t>
            </a:r>
            <a:endParaRPr b="0" i="1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lvl="1" marL="444600" indent="-26172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•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trwałe zmniejszenie natężenia negatywnych zjawisk społecznych</a:t>
            </a:r>
            <a:endParaRPr b="0" i="1" lang="en-US" sz="2800" spc="-1" strike="noStrike">
              <a:solidFill>
                <a:srgbClr val="262626"/>
              </a:solidFill>
              <a:latin typeface="Calibri Light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006D28B-ECEB-43DF-B8BE-3B36972B240F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14</a:t>
            </a:fld>
            <a:endParaRPr b="0" lang="pl-PL" sz="9000" spc="-1" strike="noStrike">
              <a:latin typeface="Times New Roman"/>
            </a:endParaRPr>
          </a:p>
        </p:txBody>
      </p:sp>
      <p:graphicFrame>
        <p:nvGraphicFramePr>
          <p:cNvPr id="207" name="Table 2"/>
          <p:cNvGraphicFramePr/>
          <p:nvPr/>
        </p:nvGraphicFramePr>
        <p:xfrm>
          <a:off x="239400" y="273600"/>
          <a:ext cx="8707680" cy="5622840"/>
        </p:xfrm>
        <a:graphic>
          <a:graphicData uri="http://schemas.openxmlformats.org/drawingml/2006/table">
            <a:tbl>
              <a:tblPr/>
              <a:tblGrid>
                <a:gridCol w="2479320"/>
                <a:gridCol w="765720"/>
                <a:gridCol w="2297160"/>
                <a:gridCol w="820800"/>
                <a:gridCol w="2344680"/>
              </a:tblGrid>
              <a:tr h="366120">
                <a:tc gridSpan="5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0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CEL STRATEGICZNY</a:t>
                      </a:r>
                      <a:endParaRPr b="0" lang="pl-PL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a1414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760680">
                <a:tc gridSpan="5"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Po pierwsze lokalnie – poprawa jakości życia oraz relacji społecznych </a:t>
                      </a:r>
                      <a:endParaRPr b="0" lang="pl-PL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w społecznościach lokalnych na obszarze rewitalizacji</a:t>
                      </a:r>
                      <a:endParaRPr b="0" lang="pl-PL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a1414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347760">
                <a:tc gridSpan="5"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47880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0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CEL SZCZEGÓŁOWY </a:t>
                      </a:r>
                      <a:endParaRPr b="0" lang="pl-PL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0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CEL SZCZEGÓŁOWY </a:t>
                      </a:r>
                      <a:endParaRPr b="0" lang="pl-PL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0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CEL SZCZEGÓŁOWY</a:t>
                      </a:r>
                      <a:endParaRPr b="0" lang="pl-PL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</a:tr>
              <a:tr h="88128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4400" spc="-1" strike="noStrike">
                          <a:solidFill>
                            <a:srgbClr val="000000"/>
                          </a:solidFill>
                          <a:latin typeface="Arial Black"/>
                        </a:rPr>
                        <a:t>1</a:t>
                      </a:r>
                      <a:endParaRPr b="0" lang="pl-PL" sz="4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4400" spc="-1" strike="noStrike">
                          <a:solidFill>
                            <a:srgbClr val="000000"/>
                          </a:solidFill>
                          <a:latin typeface="Arial Black"/>
                        </a:rPr>
                        <a:t>2</a:t>
                      </a:r>
                      <a:endParaRPr b="0" lang="pl-PL" sz="4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4400" spc="-1" strike="noStrike">
                          <a:solidFill>
                            <a:srgbClr val="000000"/>
                          </a:solidFill>
                          <a:latin typeface="Arial Black"/>
                        </a:rPr>
                        <a:t>3</a:t>
                      </a:r>
                      <a:endParaRPr b="0" lang="pl-PL" sz="4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</a:tr>
              <a:tr h="27882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Razem możemy więcej </a:t>
                      </a:r>
                      <a:endParaRPr b="0" lang="pl-PL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– </a:t>
                      </a: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skuteczna integracja społeczna na obszarze rewitalizacji</a:t>
                      </a:r>
                      <a:endParaRPr b="0" lang="pl-PL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Lepsza przestrzeń życia </a:t>
                      </a:r>
                      <a:endParaRPr b="0" lang="pl-PL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– </a:t>
                      </a: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poprawa warunków zamieszkania i przestrzeni miejskiej</a:t>
                      </a:r>
                      <a:endParaRPr b="0" lang="pl-PL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Rewitalizacyjny klucz do rozwoju </a:t>
                      </a:r>
                      <a:endParaRPr b="0" lang="pl-PL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– </a:t>
                      </a:r>
                      <a:r>
                        <a:rPr b="1" lang="pl-PL" sz="24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optymalne wykorzystanie potencjału tkwiącego w obszarze rewitalizacji</a:t>
                      </a:r>
                      <a:endParaRPr b="0" lang="pl-PL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497880" y="572400"/>
            <a:ext cx="8079120" cy="6793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Kierunki działań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graphicFrame>
        <p:nvGraphicFramePr>
          <p:cNvPr id="209" name="Table 2"/>
          <p:cNvGraphicFramePr/>
          <p:nvPr/>
        </p:nvGraphicFramePr>
        <p:xfrm>
          <a:off x="506520" y="546840"/>
          <a:ext cx="8065800" cy="5520240"/>
        </p:xfrm>
        <a:graphic>
          <a:graphicData uri="http://schemas.openxmlformats.org/drawingml/2006/table">
            <a:tbl>
              <a:tblPr/>
              <a:tblGrid>
                <a:gridCol w="8065800"/>
              </a:tblGrid>
              <a:tr h="75384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noFill/>
                  </a:tcPr>
                </a:tc>
              </a:tr>
              <a:tr h="3477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</a:tr>
              <a:tr h="7365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l-PL" sz="20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CEL 1: Razem możemy więcej – skuteczna integracja społeczna na obszarze rewitalizacji</a:t>
                      </a:r>
                      <a:endParaRPr b="0" lang="pl-PL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</a:tr>
              <a:tr h="7365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f5d0"/>
                    </a:solidFill>
                  </a:tcPr>
                </a:tc>
              </a:tr>
              <a:tr h="7365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l-PL" sz="20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CEL 2: Lepsza przestrzeń życia – poprawa warunków zamieszkania i przestrzeni miejskiej</a:t>
                      </a:r>
                      <a:endParaRPr b="0" lang="pl-PL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</a:tr>
              <a:tr h="73656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f5d0"/>
                    </a:solidFill>
                  </a:tcPr>
                </a:tc>
              </a:tr>
              <a:tr h="7365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pl-PL" sz="2000" spc="-1" strike="noStrike">
                          <a:solidFill>
                            <a:srgbClr val="000000"/>
                          </a:solidFill>
                          <a:latin typeface="Calibri Light"/>
                        </a:rPr>
                        <a:t>CEL 3: Rewitalizacyjny klucz do rozwoju – optymalne wykorzystanie potencjału tkwiącego w obszarze rewitalizacji</a:t>
                      </a:r>
                      <a:endParaRPr b="0" lang="pl-PL" sz="20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73be46"/>
                    </a:solidFill>
                  </a:tcPr>
                </a:tc>
              </a:tr>
              <a:tr h="735840">
                <a:tc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0f5d0"/>
                    </a:solidFill>
                  </a:tcPr>
                </a:tc>
              </a:tr>
            </a:tbl>
          </a:graphicData>
        </a:graphic>
      </p:graphicFrame>
      <p:sp>
        <p:nvSpPr>
          <p:cNvPr id="210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D2E7D03-C714-4979-B14B-5BB55476B388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16</a:t>
            </a:fld>
            <a:endParaRPr b="0" lang="pl-PL" sz="9000" spc="-1" strike="noStrike">
              <a:latin typeface="Times New Roman"/>
            </a:endParaRPr>
          </a:p>
        </p:txBody>
      </p:sp>
      <p:sp>
        <p:nvSpPr>
          <p:cNvPr id="211" name="CustomShape 4"/>
          <p:cNvSpPr/>
          <p:nvPr/>
        </p:nvSpPr>
        <p:spPr>
          <a:xfrm>
            <a:off x="686160" y="2324520"/>
            <a:ext cx="122796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miejsca spotkań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212" name="CustomShape 5"/>
          <p:cNvSpPr/>
          <p:nvPr/>
        </p:nvSpPr>
        <p:spPr>
          <a:xfrm>
            <a:off x="2708640" y="2324520"/>
            <a:ext cx="122796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kultura i sport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213" name="CustomShape 6"/>
          <p:cNvSpPr/>
          <p:nvPr/>
        </p:nvSpPr>
        <p:spPr>
          <a:xfrm>
            <a:off x="4731480" y="2322720"/>
            <a:ext cx="122796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seniorzy i młodzież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214" name="CustomShape 7"/>
          <p:cNvSpPr/>
          <p:nvPr/>
        </p:nvSpPr>
        <p:spPr>
          <a:xfrm>
            <a:off x="6933960" y="2324520"/>
            <a:ext cx="122796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włączenie społeczne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215" name="CustomShape 8"/>
          <p:cNvSpPr/>
          <p:nvPr/>
        </p:nvSpPr>
        <p:spPr>
          <a:xfrm>
            <a:off x="686160" y="3836160"/>
            <a:ext cx="122796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przestrzeń publiczna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216" name="CustomShape 9"/>
          <p:cNvSpPr/>
          <p:nvPr/>
        </p:nvSpPr>
        <p:spPr>
          <a:xfrm>
            <a:off x="2472480" y="3834720"/>
            <a:ext cx="170028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mieszkalnictwo</a:t>
            </a:r>
            <a:endParaRPr b="0" lang="pl-PL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l-PL" sz="1800" spc="-1" strike="noStrike">
              <a:latin typeface="Arial"/>
            </a:endParaRPr>
          </a:p>
        </p:txBody>
      </p:sp>
      <p:sp>
        <p:nvSpPr>
          <p:cNvPr id="217" name="CustomShape 10"/>
          <p:cNvSpPr/>
          <p:nvPr/>
        </p:nvSpPr>
        <p:spPr>
          <a:xfrm>
            <a:off x="4731480" y="3834720"/>
            <a:ext cx="122796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ruch </a:t>
            </a:r>
            <a:endParaRPr b="0" lang="pl-PL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pieszy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218" name="CustomShape 11"/>
          <p:cNvSpPr/>
          <p:nvPr/>
        </p:nvSpPr>
        <p:spPr>
          <a:xfrm>
            <a:off x="6933960" y="3836160"/>
            <a:ext cx="122796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zieleń</a:t>
            </a:r>
            <a:endParaRPr b="0" lang="pl-PL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l-PL" sz="1800" spc="-1" strike="noStrike">
              <a:latin typeface="Arial"/>
            </a:endParaRPr>
          </a:p>
        </p:txBody>
      </p:sp>
      <p:sp>
        <p:nvSpPr>
          <p:cNvPr id="219" name="CustomShape 12"/>
          <p:cNvSpPr/>
          <p:nvPr/>
        </p:nvSpPr>
        <p:spPr>
          <a:xfrm>
            <a:off x="662760" y="5362560"/>
            <a:ext cx="157212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przedsiębiorcy</a:t>
            </a:r>
            <a:endParaRPr b="0" lang="pl-PL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l-PL" sz="1800" spc="-1" strike="noStrike">
              <a:latin typeface="Arial"/>
            </a:endParaRPr>
          </a:p>
        </p:txBody>
      </p:sp>
      <p:sp>
        <p:nvSpPr>
          <p:cNvPr id="220" name="CustomShape 13"/>
          <p:cNvSpPr/>
          <p:nvPr/>
        </p:nvSpPr>
        <p:spPr>
          <a:xfrm>
            <a:off x="2708640" y="5352480"/>
            <a:ext cx="122796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„</a:t>
            </a: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szersze” centrum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221" name="CustomShape 14"/>
          <p:cNvSpPr/>
          <p:nvPr/>
        </p:nvSpPr>
        <p:spPr>
          <a:xfrm>
            <a:off x="4387320" y="5362560"/>
            <a:ext cx="191664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gospodarka nieruchomościami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222" name="CustomShape 15"/>
          <p:cNvSpPr/>
          <p:nvPr/>
        </p:nvSpPr>
        <p:spPr>
          <a:xfrm>
            <a:off x="6933960" y="5352480"/>
            <a:ext cx="1355040" cy="639000"/>
          </a:xfrm>
          <a:prstGeom prst="rect">
            <a:avLst/>
          </a:prstGeom>
          <a:solidFill>
            <a:srgbClr val="fa1414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800" spc="-1" strike="noStrike">
                <a:solidFill>
                  <a:srgbClr val="ffffff"/>
                </a:solidFill>
                <a:latin typeface="Calibri Light"/>
              </a:rPr>
              <a:t>dziedzictwo</a:t>
            </a:r>
            <a:endParaRPr b="0" lang="pl-PL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l-PL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492840" y="499680"/>
            <a:ext cx="8079120" cy="935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Zagadnienia horyzontalne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24" name="TextShape 2"/>
          <p:cNvSpPr txBox="1"/>
          <p:nvPr/>
        </p:nvSpPr>
        <p:spPr>
          <a:xfrm>
            <a:off x="264960" y="1651680"/>
            <a:ext cx="8315640" cy="44413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Wiele przedsięwzięć musi rozpocząć się od najbardziej wstępnego etapu przygotowawczego 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Zdecydowana potrzeba dopilnowania ciągłości działań o charakterze społecznym (ewentualne przerwy mogą zniweczyć cały wysiłek)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Rozpoczęcie niektórych przedsięwzięć uwarunkowane przeprowadzeniem określonych działań formalnych (np. ustanowieniem SSR)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Potrzeba ścisłego łączenie działań społecznych z niektórymi działaniami inwestycyjnymi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225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E513686-95F7-4EE1-B056-BC861E16A11C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17</a:t>
            </a:fld>
            <a:endParaRPr b="0" lang="pl-PL" sz="9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65520" y="111240"/>
            <a:ext cx="8804520" cy="8542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Przedsięwzięcia kluczowe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27" name="TextShape 2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45687BA-95E2-4271-9A1F-DBD947073A01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18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228" name="Obraz 5" descr=""/>
          <p:cNvPicPr/>
          <p:nvPr/>
        </p:nvPicPr>
        <p:blipFill>
          <a:blip r:embed="rId1"/>
          <a:stretch/>
        </p:blipFill>
        <p:spPr>
          <a:xfrm>
            <a:off x="2326680" y="950760"/>
            <a:ext cx="4524480" cy="5725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65520" y="111240"/>
            <a:ext cx="8804520" cy="8542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Przedsięwzięcia rewitalizacyjne (1) 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30" name="TextShape 2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546FAEF-1C48-43D1-8454-78C04AD7CC9B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19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231" name="Obraz 2" descr=""/>
          <p:cNvPicPr/>
          <p:nvPr/>
        </p:nvPicPr>
        <p:blipFill>
          <a:blip r:embed="rId1"/>
          <a:stretch/>
        </p:blipFill>
        <p:spPr>
          <a:xfrm>
            <a:off x="645120" y="991440"/>
            <a:ext cx="3295080" cy="5575680"/>
          </a:xfrm>
          <a:prstGeom prst="rect">
            <a:avLst/>
          </a:prstGeom>
          <a:ln>
            <a:noFill/>
          </a:ln>
        </p:spPr>
      </p:pic>
      <p:pic>
        <p:nvPicPr>
          <p:cNvPr id="232" name="Obraz 5" descr=""/>
          <p:cNvPicPr/>
          <p:nvPr/>
        </p:nvPicPr>
        <p:blipFill>
          <a:blip r:embed="rId2"/>
          <a:stretch/>
        </p:blipFill>
        <p:spPr>
          <a:xfrm>
            <a:off x="4116240" y="999720"/>
            <a:ext cx="3366000" cy="5563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01D15F3-E863-4A02-A12C-9E6331A76A8E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1</a:t>
            </a:fld>
            <a:endParaRPr b="0" lang="pl-PL" sz="9000" spc="-1" strike="noStrike">
              <a:latin typeface="Times New Roman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349200" y="966600"/>
            <a:ext cx="8352720" cy="44953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algn="ctr" blurRad="63500" rotWithShape="0" sx="102000" sy="10200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pl-PL" sz="24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Rewitalizacja stanowi proces </a:t>
            </a:r>
            <a:endParaRPr b="0" lang="pl-PL" sz="2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1" i="1" lang="pl-PL" sz="2200" spc="-1" strike="noStrike">
                <a:solidFill>
                  <a:srgbClr val="000000"/>
                </a:solidFill>
                <a:latin typeface="Calibri Light"/>
              </a:rPr>
              <a:t>wyprowadzania ze stanu kryzysowego </a:t>
            </a: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obszarów zdegradowanych, </a:t>
            </a:r>
            <a:endParaRPr b="0" lang="pl-PL" sz="2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prowadzony w sposób </a:t>
            </a:r>
            <a:r>
              <a:rPr b="1" i="1" lang="pl-PL" sz="2200" spc="-1" strike="noStrike">
                <a:solidFill>
                  <a:srgbClr val="000000"/>
                </a:solidFill>
                <a:latin typeface="Calibri Light"/>
              </a:rPr>
              <a:t>kompleksowy</a:t>
            </a: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, </a:t>
            </a:r>
            <a:endParaRPr b="0" lang="pl-PL" sz="2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poprzez </a:t>
            </a:r>
            <a:r>
              <a:rPr b="1" i="1" lang="pl-PL" sz="2200" spc="-1" strike="noStrike">
                <a:solidFill>
                  <a:srgbClr val="000000"/>
                </a:solidFill>
                <a:latin typeface="Calibri Light"/>
              </a:rPr>
              <a:t>zintegrowane działania </a:t>
            </a:r>
            <a:endParaRPr b="0" lang="pl-PL" sz="2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na rzecz </a:t>
            </a:r>
            <a:r>
              <a:rPr b="1" i="1" lang="pl-PL" sz="2200" spc="-1" strike="noStrike">
                <a:solidFill>
                  <a:srgbClr val="000000"/>
                </a:solidFill>
                <a:latin typeface="Calibri Light"/>
              </a:rPr>
              <a:t>lokalnej społeczności</a:t>
            </a: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, </a:t>
            </a:r>
            <a:endParaRPr b="0" lang="pl-PL" sz="2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1" i="1" lang="pl-PL" sz="2200" spc="-1" strike="noStrike">
                <a:solidFill>
                  <a:srgbClr val="000000"/>
                </a:solidFill>
                <a:latin typeface="Calibri Light"/>
              </a:rPr>
              <a:t>przestrzeni</a:t>
            </a: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 </a:t>
            </a:r>
            <a:endParaRPr b="0" lang="pl-PL" sz="2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i </a:t>
            </a:r>
            <a:r>
              <a:rPr b="1" i="1" lang="pl-PL" sz="2200" spc="-1" strike="noStrike">
                <a:solidFill>
                  <a:srgbClr val="000000"/>
                </a:solidFill>
                <a:latin typeface="Calibri Light"/>
              </a:rPr>
              <a:t>gospodarki</a:t>
            </a: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, </a:t>
            </a:r>
            <a:endParaRPr b="0" lang="pl-PL" sz="2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1" i="1" lang="pl-PL" sz="2200" spc="-1" strike="noStrike">
                <a:solidFill>
                  <a:srgbClr val="000000"/>
                </a:solidFill>
                <a:latin typeface="Calibri Light"/>
              </a:rPr>
              <a:t>skoncentrowane terytorialnie</a:t>
            </a: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, </a:t>
            </a:r>
            <a:endParaRPr b="0" lang="pl-PL" sz="2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prowadzone przez </a:t>
            </a:r>
            <a:r>
              <a:rPr b="1" i="1" lang="pl-PL" sz="2200" spc="-1" strike="noStrike">
                <a:solidFill>
                  <a:srgbClr val="000000"/>
                </a:solidFill>
                <a:latin typeface="Calibri Light"/>
              </a:rPr>
              <a:t>interesariuszy rewitalizacji </a:t>
            </a:r>
            <a:endParaRPr b="0" lang="pl-PL" sz="2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i="1" lang="pl-PL" sz="2200" spc="-1" strike="noStrike">
                <a:solidFill>
                  <a:srgbClr val="000000"/>
                </a:solidFill>
                <a:latin typeface="Calibri Light"/>
              </a:rPr>
              <a:t>na podstawie gminnego programu rewitalizacji.</a:t>
            </a:r>
            <a:endParaRPr b="0" lang="pl-PL" sz="2200" spc="-1" strike="noStrike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r>
              <a:rPr b="0" lang="pl-PL" sz="900" spc="-1" strike="noStrike">
                <a:solidFill>
                  <a:srgbClr val="000000"/>
                </a:solidFill>
                <a:latin typeface="Calibri Light"/>
              </a:rPr>
              <a:t>USTAWA z dnia 9 października 2015 r. o rewitalizacji</a:t>
            </a:r>
            <a:endParaRPr b="0" lang="pl-PL" sz="900" spc="-1" strike="noStrike">
              <a:latin typeface="Arial"/>
            </a:endParaRPr>
          </a:p>
        </p:txBody>
      </p:sp>
      <p:pic>
        <p:nvPicPr>
          <p:cNvPr id="129" name="Obraz 5" descr=""/>
          <p:cNvPicPr/>
          <p:nvPr/>
        </p:nvPicPr>
        <p:blipFill>
          <a:blip r:embed="rId1"/>
          <a:stretch/>
        </p:blipFill>
        <p:spPr>
          <a:xfrm>
            <a:off x="7435800" y="123120"/>
            <a:ext cx="1632600" cy="1632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65520" y="111240"/>
            <a:ext cx="8804520" cy="8542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Przedsięwzięcia rewitalizacyjne (2) 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34" name="TextShape 2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94B64BF-0B30-4C04-830C-253E13AD662B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235" name="Obraz 4" descr=""/>
          <p:cNvPicPr/>
          <p:nvPr/>
        </p:nvPicPr>
        <p:blipFill>
          <a:blip r:embed="rId1"/>
          <a:stretch/>
        </p:blipFill>
        <p:spPr>
          <a:xfrm>
            <a:off x="2674080" y="982800"/>
            <a:ext cx="3694320" cy="5631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Shape 1"/>
          <p:cNvSpPr txBox="1"/>
          <p:nvPr/>
        </p:nvSpPr>
        <p:spPr>
          <a:xfrm>
            <a:off x="0" y="102600"/>
            <a:ext cx="9228960" cy="5806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34000"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Charakterystyki dopuszczalnych przedsięwzięć (1)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37" name="TextShape 2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D187F05-E7FB-4EDC-B87B-1E8FD887B8BE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238" name="Obraz 2" descr=""/>
          <p:cNvPicPr/>
          <p:nvPr/>
        </p:nvPicPr>
        <p:blipFill>
          <a:blip r:embed="rId1"/>
          <a:stretch/>
        </p:blipFill>
        <p:spPr>
          <a:xfrm>
            <a:off x="1033920" y="844560"/>
            <a:ext cx="7165080" cy="5188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extShape 1"/>
          <p:cNvSpPr txBox="1"/>
          <p:nvPr/>
        </p:nvSpPr>
        <p:spPr>
          <a:xfrm>
            <a:off x="0" y="102600"/>
            <a:ext cx="9228960" cy="5806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34000"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Charakterystyki dopuszczalnych przedsięwzięć (2)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40" name="TextShape 2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118A6F1-BC09-448D-8B04-B5F8A47F6D9D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241" name="Obraz 4" descr=""/>
          <p:cNvPicPr/>
          <p:nvPr/>
        </p:nvPicPr>
        <p:blipFill>
          <a:blip r:embed="rId1"/>
          <a:stretch/>
        </p:blipFill>
        <p:spPr>
          <a:xfrm>
            <a:off x="732600" y="757440"/>
            <a:ext cx="7599240" cy="5249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492840" y="499680"/>
            <a:ext cx="8079120" cy="16578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Specjalna Strefa Rewitalizacji 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43" name="TextShape 2"/>
          <p:cNvSpPr txBox="1"/>
          <p:nvPr/>
        </p:nvSpPr>
        <p:spPr>
          <a:xfrm>
            <a:off x="256320" y="1993320"/>
            <a:ext cx="8315640" cy="44413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Przynajmniej na części obszaru rewitalizacji ma zostać ustanowiona Specjalna Strefa Rewitalizacji (gdzie obowiązuje szczególny reżim prawny)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Maksymalnie na 10 lat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Podstawowy cel: uregulowanie stanu własnościowego budynków z mieszkaniami z zasobu komunalnego połączone z działaniami modernizacyjnymi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Inne cele, m.in.: możliwość korzystania z prawa pierwokupu, uniknięcie zwrotów w naturze, brak wpłaty do depozytu za wywłaszczenie nieruchomości o nieuregulowanym statusie.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244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D34C5D0-58D7-46FB-8F3E-FC8F1569997B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46F2EB4-6E74-45F3-AA0F-BCD33C06CB8B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752507327"/>
              </p:ext>
            </p:extLst>
          </p:nvPr>
        </p:nvGraphicFramePr>
        <p:xfrm>
          <a:off x="606600" y="1324440"/>
          <a:ext cx="8024040" cy="4835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46" name="CustomShape 2"/>
          <p:cNvSpPr/>
          <p:nvPr/>
        </p:nvSpPr>
        <p:spPr>
          <a:xfrm>
            <a:off x="928800" y="174960"/>
            <a:ext cx="8079120" cy="1657800"/>
          </a:xfrm>
          <a:prstGeom prst="rect">
            <a:avLst/>
          </a:prstGeom>
          <a:noFill/>
          <a:ln>
            <a:noFill/>
          </a:ln>
        </p:spPr>
        <p:style>
          <a:lnRef idx="2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System zarządzania rewitalizacją w Lublinie</a:t>
            </a:r>
            <a:endParaRPr b="0" lang="pl-PL" sz="4300" spc="-1" strike="noStrike">
              <a:latin typeface="Arial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492840" y="174960"/>
            <a:ext cx="8079120" cy="16578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System zarządzania rewitalizacją w Lublinie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48" name="TextShape 2"/>
          <p:cNvSpPr txBox="1"/>
          <p:nvPr/>
        </p:nvSpPr>
        <p:spPr>
          <a:xfrm>
            <a:off x="350280" y="1745640"/>
            <a:ext cx="8315640" cy="44413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1000"/>
          </a:bodyPr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4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Biuro Rewitalizacji i Klimatu – koordynator procesu, konkretne zadania dla innych Biur/Wydziałów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Zespół Zadaniowy w UML – wymagana zmiana zarządzenia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Komitet Rewitalizacji – potrzebna modyfikacja wraz z rozszerzeniem obszaru rewitalizacji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Komitety Sterujące długotrwałych i złożonych przedsięwzięć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Wizja „decentralizacji” zadań rewitalizacyjnych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Raport roczny – „kroczące” narzędzie zarządzania operacyjnego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249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62F9352-2788-4B77-B5EA-8957DA400F8E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extShape 1"/>
          <p:cNvSpPr txBox="1"/>
          <p:nvPr/>
        </p:nvSpPr>
        <p:spPr>
          <a:xfrm>
            <a:off x="0" y="1059840"/>
            <a:ext cx="9246240" cy="43066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pl-PL" sz="4800" spc="-120" strike="noStrike">
                <a:solidFill>
                  <a:srgbClr val="a6b727"/>
                </a:solidFill>
                <a:latin typeface="Calibri Light"/>
              </a:rPr>
              <a:t>A teraz zapraszamy do:</a:t>
            </a:r>
            <a:br/>
            <a:r>
              <a:rPr b="1" lang="pl-PL" sz="4800" spc="-120" strike="noStrike">
                <a:solidFill>
                  <a:srgbClr val="a6b727"/>
                </a:solidFill>
                <a:latin typeface="Calibri Light"/>
              </a:rPr>
              <a:t> </a:t>
            </a:r>
            <a:br/>
            <a:r>
              <a:rPr b="1" lang="pl-PL" sz="4800" spc="-120" strike="noStrike">
                <a:solidFill>
                  <a:srgbClr val="a6b727"/>
                </a:solidFill>
                <a:latin typeface="Calibri Light"/>
              </a:rPr>
              <a:t>zadawania pytań</a:t>
            </a:r>
            <a:br/>
            <a:r>
              <a:rPr b="1" lang="pl-PL" sz="4800" spc="-120" strike="noStrike">
                <a:solidFill>
                  <a:srgbClr val="a6b727"/>
                </a:solidFill>
                <a:latin typeface="Calibri Light"/>
              </a:rPr>
              <a:t>zgłaszania postulatów</a:t>
            </a:r>
            <a:br/>
            <a:r>
              <a:rPr b="1" lang="pl-PL" sz="4800" spc="-120" strike="noStrike">
                <a:solidFill>
                  <a:srgbClr val="a6b727"/>
                </a:solidFill>
                <a:latin typeface="Calibri Light"/>
              </a:rPr>
              <a:t>formułowaniu propozycji</a:t>
            </a:r>
            <a:br/>
            <a:r>
              <a:rPr b="1" lang="pl-PL" sz="4800" spc="-120" strike="noStrike">
                <a:solidFill>
                  <a:srgbClr val="a6b727"/>
                </a:solidFill>
                <a:latin typeface="Calibri Light"/>
              </a:rPr>
              <a:t>dyskusji z przedstawionymi pomysłami</a:t>
            </a:r>
            <a:endParaRPr b="0" lang="en-US" sz="4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51" name="TextShape 2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E07B1C9-30C7-49B7-BEF5-6F491D79E333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1523880" y="1850400"/>
            <a:ext cx="6095520" cy="993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pl-PL" sz="4800" spc="-120" strike="noStrike">
                <a:solidFill>
                  <a:srgbClr val="a6b727"/>
                </a:solidFill>
                <a:latin typeface="Calibri Light"/>
              </a:rPr>
              <a:t>Dziękuję za uwagę!</a:t>
            </a:r>
            <a:endParaRPr b="0" lang="en-US" sz="48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253" name="TextShape 2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8066B50-D3D7-4FFB-A459-F2F01709D92D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&lt;numer&gt;</a:t>
            </a:fld>
            <a:endParaRPr b="0" lang="pl-PL" sz="9000" spc="-1" strike="noStrike">
              <a:latin typeface="Times New Roman"/>
            </a:endParaRPr>
          </a:p>
        </p:txBody>
      </p:sp>
      <p:sp>
        <p:nvSpPr>
          <p:cNvPr id="254" name="CustomShape 3"/>
          <p:cNvSpPr/>
          <p:nvPr/>
        </p:nvSpPr>
        <p:spPr>
          <a:xfrm>
            <a:off x="1143000" y="3439800"/>
            <a:ext cx="6857640" cy="266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br/>
            <a:endParaRPr b="0" lang="pl-PL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l-PL" sz="2000" spc="-1" strike="noStrike">
                <a:solidFill>
                  <a:srgbClr val="000000"/>
                </a:solidFill>
                <a:latin typeface="Calibri Light"/>
              </a:rPr>
              <a:t>PROJEKTY MIEJSKIE</a:t>
            </a:r>
            <a:endParaRPr b="0" lang="pl-PL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pl-PL" sz="1400" spc="-1" strike="noStrike">
                <a:solidFill>
                  <a:srgbClr val="000000"/>
                </a:solidFill>
                <a:latin typeface="Calibri Light"/>
              </a:rPr>
              <a:t>pomagamy miastom mądrze się rozwijać</a:t>
            </a:r>
            <a:endParaRPr b="0" lang="pl-PL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l-PL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l-PL" sz="1500" spc="-1" strike="noStrike">
                <a:solidFill>
                  <a:srgbClr val="000000"/>
                </a:solidFill>
                <a:latin typeface="Calibri Light"/>
              </a:rPr>
              <a:t>Kuba Ryś</a:t>
            </a:r>
            <a:endParaRPr b="0" lang="pl-PL" sz="15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l-PL" sz="1500" spc="-1" strike="noStrike">
                <a:solidFill>
                  <a:srgbClr val="000000"/>
                </a:solidFill>
                <a:latin typeface="Calibri Light"/>
              </a:rPr>
              <a:t>+48 603 583 369</a:t>
            </a:r>
            <a:endParaRPr b="0" lang="pl-PL" sz="15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l-PL" sz="1500" spc="-1" strike="noStrike">
                <a:solidFill>
                  <a:srgbClr val="000000"/>
                </a:solidFill>
                <a:latin typeface="Calibri Light"/>
              </a:rPr>
              <a:t>www.projektymiejskie.pl </a:t>
            </a:r>
            <a:endParaRPr b="0" lang="pl-PL" sz="15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l-PL" sz="1500" spc="-1" strike="noStrike">
                <a:solidFill>
                  <a:srgbClr val="000000"/>
                </a:solidFill>
                <a:latin typeface="Calibri Light"/>
              </a:rPr>
              <a:t>fb.com/projektymiejskie</a:t>
            </a:r>
            <a:endParaRPr b="0" lang="pl-PL" sz="15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l-PL" sz="15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l-PL" sz="1500" spc="-1" strike="noStrike">
              <a:latin typeface="Arial"/>
            </a:endParaRPr>
          </a:p>
        </p:txBody>
      </p:sp>
      <p:pic>
        <p:nvPicPr>
          <p:cNvPr id="255" name="Obraz 5" descr=""/>
          <p:cNvPicPr/>
          <p:nvPr/>
        </p:nvPicPr>
        <p:blipFill>
          <a:blip r:embed="rId1"/>
          <a:stretch/>
        </p:blipFill>
        <p:spPr>
          <a:xfrm>
            <a:off x="4125600" y="3168360"/>
            <a:ext cx="892800" cy="501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253800" y="222120"/>
            <a:ext cx="8079120" cy="10677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Kontekst 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31" name="TextShape 2"/>
          <p:cNvSpPr txBox="1"/>
          <p:nvPr/>
        </p:nvSpPr>
        <p:spPr>
          <a:xfrm>
            <a:off x="256320" y="1598040"/>
            <a:ext cx="8315640" cy="48366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Aktualnie w Lublinie obowiązuje Program Rewitalizacji dla Lublina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uchwalony w 2017 r., obejmujący okres do końca 2023 r.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Potrzeba uchwalenia nowego programu w „ustawowej” formule Gminnego Programu Rewitalizacji  wynika z: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lvl="1" marL="640080" indent="-45684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•"/>
            </a:pPr>
            <a:r>
              <a:rPr b="1" lang="pl-PL" sz="2400" spc="-1" strike="noStrike">
                <a:solidFill>
                  <a:srgbClr val="000000"/>
                </a:solidFill>
                <a:latin typeface="Calibri Light"/>
              </a:rPr>
              <a:t>zbliżającego się końca tzw. okresu przejściowego (koniec 2023 r.), po którym program rewitalizacji musi być zgodny z ustawą </a:t>
            </a:r>
            <a:endParaRPr b="0" i="1" lang="en-US" sz="2400" spc="-1" strike="noStrike">
              <a:solidFill>
                <a:srgbClr val="262626"/>
              </a:solidFill>
              <a:latin typeface="Calibri Light"/>
            </a:endParaRPr>
          </a:p>
          <a:p>
            <a:pPr lvl="1" marL="640080" indent="-45684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Arial"/>
              <a:buChar char="•"/>
            </a:pPr>
            <a:r>
              <a:rPr b="1" lang="pl-PL" sz="2400" spc="-1" strike="noStrike">
                <a:solidFill>
                  <a:srgbClr val="000000"/>
                </a:solidFill>
                <a:latin typeface="Calibri Light"/>
              </a:rPr>
              <a:t>potrzeby/możliwości wykorzystania narzędzi ustawy o rewitalizacji do zwiększenia skuteczności działań rewitalizacyjnych</a:t>
            </a:r>
            <a:endParaRPr b="0" i="1" lang="en-US" sz="2400" spc="-1" strike="noStrike">
              <a:solidFill>
                <a:srgbClr val="262626"/>
              </a:solidFill>
              <a:latin typeface="Calibri Light"/>
            </a:endParaRPr>
          </a:p>
          <a:p>
            <a:pPr lvl="1" marL="285840" indent="-285480">
              <a:lnSpc>
                <a:spcPct val="9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Prace nad projektem GPR skierowanym do konsultacji zasadniczo zakończono w grudniu 2019 r.</a:t>
            </a:r>
            <a:endParaRPr b="0" i="1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1828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32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2386CC0-1AC6-43D9-B7EE-7C1CFAEA62DC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3</a:t>
            </a:fld>
            <a:endParaRPr b="0" lang="pl-PL" sz="9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68CF35A-FC9C-47B0-8F36-B7A512CAB575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3</a:t>
            </a:fld>
            <a:endParaRPr b="0" lang="pl-PL" sz="9000" spc="-1" strike="noStrike">
              <a:latin typeface="Times New Roman"/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82800" y="34920"/>
            <a:ext cx="9073080" cy="11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90000"/>
              </a:lnSpc>
            </a:pPr>
            <a:r>
              <a:rPr b="1" lang="pl-PL" sz="4000" spc="-120" strike="noStrike">
                <a:solidFill>
                  <a:srgbClr val="a6b727"/>
                </a:solidFill>
                <a:latin typeface="Calibri Light"/>
              </a:rPr>
              <a:t>W jakim miejscu procedury aktualnie jesteśmy?</a:t>
            </a:r>
            <a:endParaRPr b="0" lang="pl-PL" sz="4000" spc="-1" strike="noStrike">
              <a:latin typeface="Arial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82800" y="832320"/>
            <a:ext cx="6104160" cy="439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800" spc="-1" strike="noStrike">
                <a:solidFill>
                  <a:srgbClr val="5d1b09"/>
                </a:solidFill>
                <a:latin typeface="Calibri Light"/>
              </a:rPr>
              <a:t>Diagnoza </a:t>
            </a:r>
            <a:r>
              <a:rPr b="1" lang="pl-PL" sz="1800" spc="-1" strike="noStrike">
                <a:solidFill>
                  <a:srgbClr val="5d1b09"/>
                </a:solidFill>
                <a:latin typeface="Wingdings"/>
              </a:rPr>
              <a:t></a:t>
            </a:r>
            <a:r>
              <a:rPr b="1" lang="pl-PL" sz="1800" spc="-1" strike="noStrike">
                <a:solidFill>
                  <a:srgbClr val="5d1b09"/>
                </a:solidFill>
                <a:latin typeface="Calibri Light"/>
              </a:rPr>
              <a:t> określenie OZ i PR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136" name="CustomShape 4"/>
          <p:cNvSpPr/>
          <p:nvPr/>
        </p:nvSpPr>
        <p:spPr>
          <a:xfrm>
            <a:off x="82800" y="2176560"/>
            <a:ext cx="6104160" cy="439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800" spc="-1" strike="noStrike">
                <a:solidFill>
                  <a:srgbClr val="5d1b09"/>
                </a:solidFill>
                <a:latin typeface="Calibri Light"/>
              </a:rPr>
              <a:t>Uchwała o przystąpieniu do sporządzenia GPR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137" name="CustomShape 5"/>
          <p:cNvSpPr/>
          <p:nvPr/>
        </p:nvSpPr>
        <p:spPr>
          <a:xfrm>
            <a:off x="82800" y="2834640"/>
            <a:ext cx="6104160" cy="55116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800" spc="-1" strike="noStrike">
                <a:solidFill>
                  <a:srgbClr val="5d1b09"/>
                </a:solidFill>
                <a:latin typeface="Calibri Light"/>
              </a:rPr>
              <a:t>Projekt GPR / opiniowanie przez podmioty </a:t>
            </a:r>
            <a:r>
              <a:rPr b="1" lang="pl-PL" sz="1800" spc="-1" strike="noStrike">
                <a:solidFill>
                  <a:srgbClr val="5d1b09"/>
                </a:solidFill>
                <a:latin typeface="Wingdings"/>
              </a:rPr>
              <a:t></a:t>
            </a:r>
            <a:r>
              <a:rPr b="1" lang="pl-PL" sz="1800" spc="-1" strike="noStrike">
                <a:solidFill>
                  <a:srgbClr val="5d1b09"/>
                </a:solidFill>
                <a:latin typeface="Calibri Light"/>
              </a:rPr>
              <a:t> </a:t>
            </a:r>
            <a:r>
              <a:rPr b="1" lang="pl-PL" sz="1800" spc="-1" strike="noStrike">
                <a:solidFill>
                  <a:srgbClr val="aa4416"/>
                </a:solidFill>
                <a:latin typeface="Calibri Light"/>
              </a:rPr>
              <a:t>Konsultacje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138" name="CustomShape 6"/>
          <p:cNvSpPr/>
          <p:nvPr/>
        </p:nvSpPr>
        <p:spPr>
          <a:xfrm>
            <a:off x="82800" y="3582000"/>
            <a:ext cx="6104160" cy="439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800" spc="-1" strike="noStrike">
                <a:solidFill>
                  <a:srgbClr val="5d1b09"/>
                </a:solidFill>
                <a:latin typeface="Calibri Light"/>
              </a:rPr>
              <a:t>Uchwała o przyjęciu GPR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139" name="CustomShape 7"/>
          <p:cNvSpPr/>
          <p:nvPr/>
        </p:nvSpPr>
        <p:spPr>
          <a:xfrm>
            <a:off x="301680" y="4659480"/>
            <a:ext cx="1249920" cy="840240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600" spc="-1" strike="noStrike">
                <a:solidFill>
                  <a:srgbClr val="5d1b09"/>
                </a:solidFill>
                <a:latin typeface="Calibri Light"/>
              </a:rPr>
              <a:t>Uchwała o SSR</a:t>
            </a:r>
            <a:endParaRPr b="0" lang="pl-PL" sz="1600" spc="-1" strike="noStrike">
              <a:latin typeface="Arial"/>
            </a:endParaRPr>
          </a:p>
        </p:txBody>
      </p:sp>
      <p:sp>
        <p:nvSpPr>
          <p:cNvPr id="140" name="CustomShape 8"/>
          <p:cNvSpPr/>
          <p:nvPr/>
        </p:nvSpPr>
        <p:spPr>
          <a:xfrm>
            <a:off x="1831680" y="4659480"/>
            <a:ext cx="1249920" cy="840240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600" spc="-1" strike="noStrike">
                <a:solidFill>
                  <a:srgbClr val="5d1b09"/>
                </a:solidFill>
                <a:latin typeface="Calibri Light"/>
              </a:rPr>
              <a:t>Uchwała o MPR</a:t>
            </a:r>
            <a:endParaRPr b="0" lang="pl-PL" sz="1600" spc="-1" strike="noStrike">
              <a:latin typeface="Arial"/>
            </a:endParaRPr>
          </a:p>
        </p:txBody>
      </p:sp>
      <p:sp>
        <p:nvSpPr>
          <p:cNvPr id="141" name="CustomShape 9"/>
          <p:cNvSpPr/>
          <p:nvPr/>
        </p:nvSpPr>
        <p:spPr>
          <a:xfrm>
            <a:off x="3392640" y="4659480"/>
            <a:ext cx="1249920" cy="840240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600" spc="-1" strike="noStrike">
                <a:solidFill>
                  <a:srgbClr val="5d1b09"/>
                </a:solidFill>
                <a:latin typeface="Calibri Light"/>
              </a:rPr>
              <a:t>Uchwała o zmianie SUiKZP</a:t>
            </a:r>
            <a:endParaRPr b="0" lang="pl-PL" sz="1600" spc="-1" strike="noStrike">
              <a:latin typeface="Arial"/>
            </a:endParaRPr>
          </a:p>
        </p:txBody>
      </p:sp>
      <p:sp>
        <p:nvSpPr>
          <p:cNvPr id="142" name="CustomShape 10"/>
          <p:cNvSpPr/>
          <p:nvPr/>
        </p:nvSpPr>
        <p:spPr>
          <a:xfrm>
            <a:off x="4937040" y="4659480"/>
            <a:ext cx="1249920" cy="840240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600" spc="-1" strike="noStrike">
                <a:solidFill>
                  <a:srgbClr val="5d1b09"/>
                </a:solidFill>
                <a:latin typeface="Calibri Light"/>
              </a:rPr>
              <a:t>Uchwała o zmianie MPZP</a:t>
            </a:r>
            <a:endParaRPr b="0" lang="pl-PL" sz="1600" spc="-1" strike="noStrike">
              <a:latin typeface="Arial"/>
            </a:endParaRPr>
          </a:p>
        </p:txBody>
      </p:sp>
      <p:sp>
        <p:nvSpPr>
          <p:cNvPr id="143" name="CustomShape 11"/>
          <p:cNvSpPr/>
          <p:nvPr/>
        </p:nvSpPr>
        <p:spPr>
          <a:xfrm>
            <a:off x="7013520" y="1263600"/>
            <a:ext cx="1954800" cy="1968120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400" spc="-1" strike="noStrike">
                <a:solidFill>
                  <a:srgbClr val="5d1b09"/>
                </a:solidFill>
                <a:latin typeface="Calibri Light"/>
              </a:rPr>
              <a:t>Uchwała o zasadach wyznaczania składu i działania Komitetu Rewitalizacji </a:t>
            </a:r>
            <a:r>
              <a:rPr b="1" lang="pl-PL" sz="1400" spc="-1" strike="noStrike">
                <a:solidFill>
                  <a:srgbClr val="aa4416"/>
                </a:solidFill>
                <a:latin typeface="Calibri Light"/>
              </a:rPr>
              <a:t>(poprzedzona konsultacjami)  </a:t>
            </a:r>
            <a:endParaRPr b="0" lang="pl-PL" sz="1400" spc="-1" strike="noStrike">
              <a:latin typeface="Arial"/>
            </a:endParaRPr>
          </a:p>
        </p:txBody>
      </p:sp>
      <p:sp>
        <p:nvSpPr>
          <p:cNvPr id="144" name="CustomShape 12"/>
          <p:cNvSpPr/>
          <p:nvPr/>
        </p:nvSpPr>
        <p:spPr>
          <a:xfrm>
            <a:off x="82800" y="1512000"/>
            <a:ext cx="6104160" cy="4399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800" spc="-1" strike="noStrike">
                <a:solidFill>
                  <a:srgbClr val="aa4416"/>
                </a:solidFill>
                <a:latin typeface="Calibri Light"/>
              </a:rPr>
              <a:t>Konsultacje</a:t>
            </a:r>
            <a:r>
              <a:rPr b="0" lang="pl-PL" sz="1800" spc="-1" strike="noStrike">
                <a:solidFill>
                  <a:srgbClr val="5d1b09"/>
                </a:solidFill>
                <a:latin typeface="Calibri Light"/>
              </a:rPr>
              <a:t> </a:t>
            </a:r>
            <a:r>
              <a:rPr b="1" lang="pl-PL" sz="1800" spc="-1" strike="noStrike">
                <a:solidFill>
                  <a:srgbClr val="5d1b09"/>
                </a:solidFill>
                <a:latin typeface="Wingdings"/>
              </a:rPr>
              <a:t></a:t>
            </a:r>
            <a:r>
              <a:rPr b="1" lang="pl-PL" sz="1800" spc="-1" strike="noStrike">
                <a:solidFill>
                  <a:srgbClr val="5d1b09"/>
                </a:solidFill>
                <a:latin typeface="Calibri Light"/>
              </a:rPr>
              <a:t> uchwała o wyznaczeniu OZ i OR</a:t>
            </a:r>
            <a:endParaRPr b="0" lang="pl-PL" sz="1800" spc="-1" strike="noStrike">
              <a:latin typeface="Arial"/>
            </a:endParaRPr>
          </a:p>
        </p:txBody>
      </p:sp>
      <p:sp>
        <p:nvSpPr>
          <p:cNvPr id="145" name="CustomShape 13"/>
          <p:cNvSpPr/>
          <p:nvPr/>
        </p:nvSpPr>
        <p:spPr>
          <a:xfrm flipV="1">
            <a:off x="6187320" y="2977920"/>
            <a:ext cx="813240" cy="8485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chemeClr val="tx1"/>
            </a:solidFill>
            <a:round/>
            <a:tailEnd len="med" type="triangle" w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46" name="CustomShape 14"/>
          <p:cNvSpPr/>
          <p:nvPr/>
        </p:nvSpPr>
        <p:spPr>
          <a:xfrm>
            <a:off x="6253920" y="1534320"/>
            <a:ext cx="786960" cy="352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chemeClr val="tx1"/>
            </a:solidFill>
            <a:prstDash val="dash"/>
            <a:round/>
            <a:tailEnd len="med" type="triangle" w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47" name="Line 15"/>
          <p:cNvSpPr/>
          <p:nvPr/>
        </p:nvSpPr>
        <p:spPr>
          <a:xfrm flipV="1">
            <a:off x="82440" y="4213080"/>
            <a:ext cx="6904800" cy="4680"/>
          </a:xfrm>
          <a:prstGeom prst="line">
            <a:avLst/>
          </a:prstGeom>
          <a:ln w="41400">
            <a:solidFill>
              <a:schemeClr val="accent2">
                <a:lumMod val="60000"/>
                <a:lumOff val="40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8" name="CustomShape 16"/>
          <p:cNvSpPr/>
          <p:nvPr/>
        </p:nvSpPr>
        <p:spPr>
          <a:xfrm>
            <a:off x="7000920" y="3682800"/>
            <a:ext cx="1954800" cy="678960"/>
          </a:xfrm>
          <a:prstGeom prst="rect">
            <a:avLst/>
          </a:prstGeom>
          <a:solidFill>
            <a:srgbClr val="ffcc66"/>
          </a:solidFill>
          <a:ln>
            <a:solidFill>
              <a:schemeClr val="accent2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pl-PL" sz="1400" spc="-1" strike="noStrike">
                <a:solidFill>
                  <a:srgbClr val="5d1b09"/>
                </a:solidFill>
                <a:latin typeface="Calibri Light"/>
              </a:rPr>
              <a:t>Powołanie Komitetu Rewitalizacji  </a:t>
            </a:r>
            <a:endParaRPr b="0" lang="pl-PL" sz="1400" spc="-1" strike="noStrike">
              <a:latin typeface="Arial"/>
            </a:endParaRPr>
          </a:p>
        </p:txBody>
      </p:sp>
      <p:sp>
        <p:nvSpPr>
          <p:cNvPr id="149" name="CustomShape 17"/>
          <p:cNvSpPr/>
          <p:nvPr/>
        </p:nvSpPr>
        <p:spPr>
          <a:xfrm flipH="1">
            <a:off x="7978320" y="3232080"/>
            <a:ext cx="12240" cy="450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chemeClr val="tx1"/>
            </a:solidFill>
            <a:round/>
            <a:tailEnd len="med" type="triangle" w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50" name="CustomShape 18"/>
          <p:cNvSpPr/>
          <p:nvPr/>
        </p:nvSpPr>
        <p:spPr>
          <a:xfrm>
            <a:off x="3247560" y="2014560"/>
            <a:ext cx="200880" cy="15516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51" name="CustomShape 19"/>
          <p:cNvSpPr/>
          <p:nvPr/>
        </p:nvSpPr>
        <p:spPr>
          <a:xfrm>
            <a:off x="3247560" y="2659320"/>
            <a:ext cx="200880" cy="15516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52" name="CustomShape 20"/>
          <p:cNvSpPr/>
          <p:nvPr/>
        </p:nvSpPr>
        <p:spPr>
          <a:xfrm>
            <a:off x="3247560" y="3407760"/>
            <a:ext cx="200880" cy="15516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53" name="CustomShape 21"/>
          <p:cNvSpPr/>
          <p:nvPr/>
        </p:nvSpPr>
        <p:spPr>
          <a:xfrm>
            <a:off x="3247560" y="1329120"/>
            <a:ext cx="200880" cy="15516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>
            <a:solidFill>
              <a:schemeClr val="bg1"/>
            </a:solidFill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/>
        </p:style>
      </p:sp>
      <p:sp>
        <p:nvSpPr>
          <p:cNvPr id="154" name="CustomShape 22"/>
          <p:cNvSpPr/>
          <p:nvPr/>
        </p:nvSpPr>
        <p:spPr>
          <a:xfrm>
            <a:off x="1012680" y="4048920"/>
            <a:ext cx="6840" cy="610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chemeClr val="tx1"/>
            </a:solidFill>
            <a:prstDash val="sysDash"/>
            <a:round/>
            <a:tailEnd len="med" type="triangle" w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55" name="CustomShape 23"/>
          <p:cNvSpPr/>
          <p:nvPr/>
        </p:nvSpPr>
        <p:spPr>
          <a:xfrm>
            <a:off x="2471760" y="4041000"/>
            <a:ext cx="6840" cy="610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chemeClr val="tx1"/>
            </a:solidFill>
            <a:prstDash val="sysDash"/>
            <a:round/>
            <a:tailEnd len="med" type="triangle" w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56" name="CustomShape 24"/>
          <p:cNvSpPr/>
          <p:nvPr/>
        </p:nvSpPr>
        <p:spPr>
          <a:xfrm>
            <a:off x="4046040" y="4038480"/>
            <a:ext cx="6840" cy="610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chemeClr val="tx1"/>
            </a:solidFill>
            <a:prstDash val="sysDash"/>
            <a:round/>
            <a:tailEnd len="med" type="triangle" w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57" name="CustomShape 25"/>
          <p:cNvSpPr/>
          <p:nvPr/>
        </p:nvSpPr>
        <p:spPr>
          <a:xfrm>
            <a:off x="5590440" y="4022280"/>
            <a:ext cx="6840" cy="6102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680">
            <a:solidFill>
              <a:schemeClr val="tx1"/>
            </a:solidFill>
            <a:prstDash val="sysDash"/>
            <a:round/>
            <a:tailEnd len="med" type="triangle" w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158" name="CustomShape 26"/>
          <p:cNvSpPr/>
          <p:nvPr/>
        </p:nvSpPr>
        <p:spPr>
          <a:xfrm>
            <a:off x="5506920" y="1780200"/>
            <a:ext cx="1099800" cy="3304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l-PL" sz="1200" spc="-1" strike="noStrike">
                <a:solidFill>
                  <a:srgbClr val="ffffff"/>
                </a:solidFill>
                <a:latin typeface="Calibri Light"/>
              </a:rPr>
              <a:t>akt prawa miejscowego</a:t>
            </a:r>
            <a:endParaRPr b="0" lang="pl-PL" sz="1200" spc="-1" strike="noStrike">
              <a:latin typeface="Arial"/>
            </a:endParaRPr>
          </a:p>
        </p:txBody>
      </p:sp>
      <p:sp>
        <p:nvSpPr>
          <p:cNvPr id="159" name="CustomShape 27"/>
          <p:cNvSpPr/>
          <p:nvPr/>
        </p:nvSpPr>
        <p:spPr>
          <a:xfrm>
            <a:off x="5154840" y="5451480"/>
            <a:ext cx="1143360" cy="3592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l-PL" sz="1200" spc="-1" strike="noStrike">
                <a:solidFill>
                  <a:srgbClr val="ffffff"/>
                </a:solidFill>
                <a:latin typeface="Calibri Light"/>
              </a:rPr>
              <a:t>akt prawa miejscowego</a:t>
            </a:r>
            <a:endParaRPr b="0" lang="pl-PL" sz="1200" spc="-1" strike="noStrike">
              <a:latin typeface="Arial"/>
            </a:endParaRPr>
          </a:p>
        </p:txBody>
      </p:sp>
      <p:sp>
        <p:nvSpPr>
          <p:cNvPr id="160" name="CustomShape 28"/>
          <p:cNvSpPr/>
          <p:nvPr/>
        </p:nvSpPr>
        <p:spPr>
          <a:xfrm>
            <a:off x="1991520" y="5457240"/>
            <a:ext cx="1143360" cy="3704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l-PL" sz="1200" spc="-1" strike="noStrike">
                <a:solidFill>
                  <a:srgbClr val="ffffff"/>
                </a:solidFill>
                <a:latin typeface="Calibri Light"/>
              </a:rPr>
              <a:t>akt prawa miejscowego</a:t>
            </a:r>
            <a:endParaRPr b="0" lang="pl-PL" sz="1200" spc="-1" strike="noStrike">
              <a:latin typeface="Arial"/>
            </a:endParaRPr>
          </a:p>
        </p:txBody>
      </p:sp>
      <p:sp>
        <p:nvSpPr>
          <p:cNvPr id="161" name="CustomShape 29"/>
          <p:cNvSpPr/>
          <p:nvPr/>
        </p:nvSpPr>
        <p:spPr>
          <a:xfrm>
            <a:off x="549000" y="5460480"/>
            <a:ext cx="1143360" cy="37584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pl-PL" sz="1200" spc="-1" strike="noStrike">
                <a:solidFill>
                  <a:srgbClr val="ffffff"/>
                </a:solidFill>
                <a:latin typeface="Calibri Light"/>
              </a:rPr>
              <a:t>akt prawa miejscowego</a:t>
            </a:r>
            <a:endParaRPr b="0" lang="pl-PL" sz="1200" spc="-1" strike="noStrike">
              <a:latin typeface="Arial"/>
            </a:endParaRPr>
          </a:p>
        </p:txBody>
      </p:sp>
      <p:sp>
        <p:nvSpPr>
          <p:cNvPr id="162" name="CustomShape 30"/>
          <p:cNvSpPr/>
          <p:nvPr/>
        </p:nvSpPr>
        <p:spPr>
          <a:xfrm>
            <a:off x="7152840" y="4893120"/>
            <a:ext cx="1868040" cy="3034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pl-PL" sz="1400" spc="-1" strike="noStrike">
                <a:solidFill>
                  <a:srgbClr val="ffffff"/>
                </a:solidFill>
                <a:latin typeface="Calibri Light"/>
              </a:rPr>
              <a:t>Konsultacje: 7+30 dni</a:t>
            </a:r>
            <a:endParaRPr b="0" lang="pl-PL" sz="1400" spc="-1" strike="noStrike">
              <a:latin typeface="Arial"/>
            </a:endParaRPr>
          </a:p>
        </p:txBody>
      </p:sp>
      <p:sp>
        <p:nvSpPr>
          <p:cNvPr id="163" name="CustomShape 31"/>
          <p:cNvSpPr/>
          <p:nvPr/>
        </p:nvSpPr>
        <p:spPr>
          <a:xfrm>
            <a:off x="6702840" y="5256720"/>
            <a:ext cx="2330640" cy="7297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pl-PL" sz="1400" spc="-1" strike="noStrike">
                <a:solidFill>
                  <a:srgbClr val="ffffff"/>
                </a:solidFill>
                <a:latin typeface="Calibri Light"/>
              </a:rPr>
              <a:t>Akt prawa miejscowego:</a:t>
            </a:r>
            <a:endParaRPr b="0" lang="pl-PL" sz="1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pl-PL" sz="1400" spc="-1" strike="noStrike">
                <a:solidFill>
                  <a:srgbClr val="ffffff"/>
                </a:solidFill>
                <a:latin typeface="Calibri Light"/>
              </a:rPr>
              <a:t>publikacja w WDU oraz czas na uprawomocnienie</a:t>
            </a:r>
            <a:endParaRPr b="0" lang="pl-PL" sz="1400" spc="-1" strike="noStrike">
              <a:latin typeface="Arial"/>
            </a:endParaRPr>
          </a:p>
        </p:txBody>
      </p:sp>
      <p:sp>
        <p:nvSpPr>
          <p:cNvPr id="164" name="Line 32"/>
          <p:cNvSpPr/>
          <p:nvPr/>
        </p:nvSpPr>
        <p:spPr>
          <a:xfrm>
            <a:off x="65520" y="2822040"/>
            <a:ext cx="6130080" cy="0"/>
          </a:xfrm>
          <a:prstGeom prst="line">
            <a:avLst/>
          </a:prstGeom>
          <a:ln w="95400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5" name="Line 33"/>
          <p:cNvSpPr/>
          <p:nvPr/>
        </p:nvSpPr>
        <p:spPr>
          <a:xfrm>
            <a:off x="6181920" y="2777040"/>
            <a:ext cx="0" cy="632520"/>
          </a:xfrm>
          <a:prstGeom prst="line">
            <a:avLst/>
          </a:prstGeom>
          <a:ln w="92160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6" name="Line 34"/>
          <p:cNvSpPr/>
          <p:nvPr/>
        </p:nvSpPr>
        <p:spPr>
          <a:xfrm>
            <a:off x="80280" y="3399840"/>
            <a:ext cx="6149520" cy="0"/>
          </a:xfrm>
          <a:prstGeom prst="line">
            <a:avLst/>
          </a:prstGeom>
          <a:ln w="92160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Line 35"/>
          <p:cNvSpPr/>
          <p:nvPr/>
        </p:nvSpPr>
        <p:spPr>
          <a:xfrm>
            <a:off x="113040" y="2775600"/>
            <a:ext cx="0" cy="668160"/>
          </a:xfrm>
          <a:prstGeom prst="line">
            <a:avLst/>
          </a:prstGeom>
          <a:ln w="92160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492840" y="499680"/>
            <a:ext cx="8079120" cy="16578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>
              <a:lnSpc>
                <a:spcPct val="9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Konsultacje społeczne</a:t>
            </a:r>
            <a:endParaRPr b="0" lang="en-US" sz="4300" spc="-1" strike="noStrike">
              <a:solidFill>
                <a:srgbClr val="000000"/>
              </a:solidFill>
              <a:latin typeface="Calibri Light"/>
            </a:endParaRPr>
          </a:p>
        </p:txBody>
      </p:sp>
      <p:sp>
        <p:nvSpPr>
          <p:cNvPr id="169" name="TextShape 2"/>
          <p:cNvSpPr txBox="1"/>
          <p:nvPr/>
        </p:nvSpPr>
        <p:spPr>
          <a:xfrm>
            <a:off x="281880" y="1822320"/>
            <a:ext cx="8315640" cy="444132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Na podstawie art. 6 ustawy o rewitalizacji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Trwają między 12 sierpnia a 27 września 2020 r.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Równolegle przebiega zbieranie opinii instytucji wymienionych w art. 17 ust. 2 pkt. 4) ustawy, w tym Komitetu Rewitalizacji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W ramach konsultacji można zgłaszać uwagi w formie papierowej lub elektronicznej (na adres: </a:t>
            </a:r>
            <a:r>
              <a:rPr b="0" lang="pl-PL" sz="2800" spc="-1" strike="noStrike">
                <a:solidFill>
                  <a:srgbClr val="00b0f0"/>
                </a:solidFill>
                <a:latin typeface="Calibri Light"/>
                <a:hlinkClick r:id="rId1"/>
              </a:rPr>
              <a:t>rewitalizacja@lublin.eu</a:t>
            </a: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)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 </a:t>
            </a: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Oprócz otwartego spotkania 14.09 o godz. 18.00 planowane są warsztaty z pisania uwag do projektu GPR </a:t>
            </a: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(zgłoszenia do 9.09 na adres: </a:t>
            </a:r>
            <a:r>
              <a:rPr b="0" lang="pl-PL" sz="2800" spc="-1" strike="noStrike">
                <a:solidFill>
                  <a:srgbClr val="00b0f0"/>
                </a:solidFill>
                <a:latin typeface="Calibri Light"/>
                <a:hlinkClick r:id="rId2"/>
              </a:rPr>
              <a:t>rewitalizacja@lublin.eu</a:t>
            </a:r>
            <a:r>
              <a:rPr b="1" lang="pl-PL" sz="2800" spc="-1" strike="noStrike">
                <a:solidFill>
                  <a:srgbClr val="262626"/>
                </a:solidFill>
                <a:latin typeface="Calibri Light"/>
              </a:rPr>
              <a:t>)</a:t>
            </a:r>
            <a:endParaRPr b="0" lang="en-US" sz="2800" spc="-1" strike="noStrike">
              <a:solidFill>
                <a:srgbClr val="262626"/>
              </a:solidFill>
              <a:latin typeface="Calibri Light"/>
            </a:endParaRPr>
          </a:p>
        </p:txBody>
      </p:sp>
      <p:sp>
        <p:nvSpPr>
          <p:cNvPr id="170" name="TextShape 3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1CBAC53-09EC-4D64-976B-411ADDD8F888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5</a:t>
            </a:fld>
            <a:endParaRPr b="0" lang="pl-PL" sz="90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400D634-A725-41B6-AA3D-A51CB1A71C3B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5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172" name="Obraz 2" descr=""/>
          <p:cNvPicPr/>
          <p:nvPr/>
        </p:nvPicPr>
        <p:blipFill>
          <a:blip r:embed="rId1"/>
          <a:stretch/>
        </p:blipFill>
        <p:spPr>
          <a:xfrm>
            <a:off x="0" y="941400"/>
            <a:ext cx="9143640" cy="4974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07C73D9-EDDE-407C-B8FE-EC9303C8E7BA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5</a:t>
            </a:fld>
            <a:endParaRPr b="0" lang="pl-PL" sz="9000" spc="-1" strike="noStrike">
              <a:latin typeface="Times New Roman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269280" y="521280"/>
            <a:ext cx="8382960" cy="74556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pl-PL" sz="4300" spc="-120" strike="noStrike">
                <a:solidFill>
                  <a:srgbClr val="a6b727"/>
                </a:solidFill>
                <a:latin typeface="Calibri Light"/>
              </a:rPr>
              <a:t>Nowy GPR vs. PR na lata 2017-23</a:t>
            </a:r>
            <a:endParaRPr b="0" lang="pl-PL" sz="4300" spc="-1" strike="noStrike">
              <a:latin typeface="Arial"/>
            </a:endParaRPr>
          </a:p>
        </p:txBody>
      </p:sp>
      <p:pic>
        <p:nvPicPr>
          <p:cNvPr id="175" name="Obraz 4" descr="granice_OR"/>
          <p:cNvPicPr/>
          <p:nvPr/>
        </p:nvPicPr>
        <p:blipFill>
          <a:blip r:embed="rId1"/>
          <a:stretch/>
        </p:blipFill>
        <p:spPr>
          <a:xfrm>
            <a:off x="329040" y="2411640"/>
            <a:ext cx="2644560" cy="2476080"/>
          </a:xfrm>
          <a:prstGeom prst="rect">
            <a:avLst/>
          </a:prstGeom>
          <a:ln>
            <a:noFill/>
          </a:ln>
        </p:spPr>
      </p:pic>
      <p:pic>
        <p:nvPicPr>
          <p:cNvPr id="176" name="Obraz 2" descr="Obraz zawierający tekst, mapa&#10;&#10;Opis wygenerowany automatycznie"/>
          <p:cNvPicPr/>
          <p:nvPr/>
        </p:nvPicPr>
        <p:blipFill>
          <a:blip r:embed="rId2"/>
          <a:stretch/>
        </p:blipFill>
        <p:spPr>
          <a:xfrm>
            <a:off x="3350160" y="1742760"/>
            <a:ext cx="5579640" cy="3965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7CD8B15-1A9A-49AE-9118-8715D795E50F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5</a:t>
            </a:fld>
            <a:endParaRPr b="0" lang="pl-PL" sz="9000" spc="-1" strike="noStrike">
              <a:latin typeface="Times New Roman"/>
            </a:endParaRPr>
          </a:p>
        </p:txBody>
      </p:sp>
      <p:pic>
        <p:nvPicPr>
          <p:cNvPr id="178" name="Obraz 3" descr=""/>
          <p:cNvPicPr/>
          <p:nvPr/>
        </p:nvPicPr>
        <p:blipFill>
          <a:blip r:embed="rId1"/>
          <a:stretch/>
        </p:blipFill>
        <p:spPr>
          <a:xfrm>
            <a:off x="2391480" y="179280"/>
            <a:ext cx="4632840" cy="6580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extShape 1"/>
          <p:cNvSpPr txBox="1"/>
          <p:nvPr/>
        </p:nvSpPr>
        <p:spPr>
          <a:xfrm>
            <a:off x="6541200" y="5829840"/>
            <a:ext cx="2194200" cy="1396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6B25BCB-6BA6-4A56-9C58-31BDBF0D793E}" type="slidenum">
              <a:rPr b="0" lang="pl-PL" sz="9000" spc="-1" strike="noStrike">
                <a:solidFill>
                  <a:srgbClr val="a6b727"/>
                </a:solidFill>
                <a:latin typeface="Calibri Light"/>
              </a:rPr>
              <a:t>5</a:t>
            </a:fld>
            <a:endParaRPr b="0" lang="pl-PL" sz="9000" spc="-1" strike="noStrike">
              <a:latin typeface="Times New Roman"/>
            </a:endParaRPr>
          </a:p>
        </p:txBody>
      </p:sp>
      <p:sp>
        <p:nvSpPr>
          <p:cNvPr id="180" name="CustomShape 2"/>
          <p:cNvSpPr/>
          <p:nvPr/>
        </p:nvSpPr>
        <p:spPr>
          <a:xfrm>
            <a:off x="521280" y="233640"/>
            <a:ext cx="7767720" cy="1405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90000"/>
              </a:lnSpc>
            </a:pPr>
            <a:r>
              <a:rPr b="0" lang="pl-PL" sz="4800" spc="-120" strike="noStrike">
                <a:solidFill>
                  <a:srgbClr val="a6b727"/>
                </a:solidFill>
                <a:latin typeface="Calibri Light"/>
              </a:rPr>
              <a:t>Gminny program rewitalizacji – elementy</a:t>
            </a:r>
            <a:endParaRPr b="0" lang="pl-PL" sz="4800" spc="-1" strike="noStrike">
              <a:latin typeface="Arial"/>
            </a:endParaRPr>
          </a:p>
        </p:txBody>
      </p:sp>
      <p:sp>
        <p:nvSpPr>
          <p:cNvPr id="181" name="CustomShape 3"/>
          <p:cNvSpPr/>
          <p:nvPr/>
        </p:nvSpPr>
        <p:spPr>
          <a:xfrm>
            <a:off x="604080" y="1488240"/>
            <a:ext cx="8131320" cy="519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85000"/>
              </a:lnSpc>
              <a:spcBef>
                <a:spcPts val="1301"/>
              </a:spcBef>
            </a:pPr>
            <a:endParaRPr b="0" lang="pl-PL" sz="1800" spc="-1" strike="noStrike">
              <a:latin typeface="Arial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Opis powiązań z lokalnymi dokumentami strategicznymi</a:t>
            </a:r>
            <a:endParaRPr b="0" lang="pl-PL" sz="2800" spc="-1" strike="noStrike">
              <a:latin typeface="Arial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Diagnoza pogłębiona</a:t>
            </a:r>
            <a:endParaRPr b="0" lang="pl-PL" sz="2800" spc="-1" strike="noStrike">
              <a:latin typeface="Arial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Wizja, cele, kierunki działań</a:t>
            </a:r>
            <a:endParaRPr b="0" lang="pl-PL" sz="2800" spc="-1" strike="noStrike">
              <a:latin typeface="Arial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Przedsięwzięcia (konkretne projekty oraz charakterystyki potencjalnych projekty)</a:t>
            </a:r>
            <a:endParaRPr b="0" lang="pl-PL" sz="2800" spc="-1" strike="noStrike">
              <a:latin typeface="Arial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System zarządzania i monitoringu</a:t>
            </a:r>
            <a:endParaRPr b="0" lang="pl-PL" sz="2800" spc="-1" strike="noStrike">
              <a:latin typeface="Arial"/>
            </a:endParaRPr>
          </a:p>
          <a:p>
            <a:pPr marL="285840" indent="-285480"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  <a:buClr>
                <a:srgbClr val="aa4416"/>
              </a:buClr>
              <a:buFont typeface="Century Gothic"/>
              <a:buChar char="►"/>
            </a:pPr>
            <a:r>
              <a:rPr b="1" lang="pl-PL" sz="2800" spc="-1" strike="noStrike">
                <a:solidFill>
                  <a:srgbClr val="000000"/>
                </a:solidFill>
                <a:latin typeface="Calibri Light"/>
              </a:rPr>
              <a:t>Mechanizmy integrowania przedsięwzięć i angażowania interesariuszy</a:t>
            </a:r>
            <a:endParaRPr b="0" lang="pl-PL" sz="2800" spc="-1" strike="noStrike">
              <a:latin typeface="Arial"/>
            </a:endParaRPr>
          </a:p>
          <a:p>
            <a:pPr>
              <a:lnSpc>
                <a:spcPct val="85000"/>
              </a:lnSpc>
              <a:spcBef>
                <a:spcPts val="601"/>
              </a:spcBef>
              <a:spcAft>
                <a:spcPts val="601"/>
              </a:spcAft>
            </a:pPr>
            <a:endParaRPr b="0" lang="pl-PL" sz="2800" spc="-1" strike="noStrike">
              <a:latin typeface="Arial"/>
            </a:endParaRPr>
          </a:p>
          <a:p>
            <a:pPr>
              <a:lnSpc>
                <a:spcPct val="85000"/>
              </a:lnSpc>
              <a:spcBef>
                <a:spcPts val="1301"/>
              </a:spcBef>
            </a:pPr>
            <a:endParaRPr b="0" lang="pl-PL" sz="2800" spc="-1" strike="noStrike">
              <a:latin typeface="Arial"/>
            </a:endParaRPr>
          </a:p>
          <a:p>
            <a:pPr>
              <a:lnSpc>
                <a:spcPct val="85000"/>
              </a:lnSpc>
              <a:spcBef>
                <a:spcPts val="1301"/>
              </a:spcBef>
            </a:pPr>
            <a:endParaRPr b="0" lang="pl-PL" sz="2800" spc="-1" strike="noStrike">
              <a:latin typeface="Arial"/>
            </a:endParaRPr>
          </a:p>
          <a:p>
            <a:pPr>
              <a:lnSpc>
                <a:spcPct val="85000"/>
              </a:lnSpc>
              <a:spcBef>
                <a:spcPts val="1301"/>
              </a:spcBef>
            </a:pPr>
            <a:endParaRPr b="0" lang="pl-PL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1250">
        <p:wipe dir="l"/>
      </p:transition>
    </mc:Choice>
    <mc:Fallback>
      <p:transition spd="slow">
        <p:wipe dir="l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71101"/>
      </a:dk2>
      <a:lt2>
        <a:srgbClr val="e7e8e2"/>
      </a:lt2>
      <a:accent1>
        <a:srgbClr val="a6b727"/>
      </a:accent1>
      <a:accent2>
        <a:srgbClr val="f04304"/>
      </a:accent2>
      <a:accent3>
        <a:srgbClr val="ef8606"/>
      </a:accent3>
      <a:accent4>
        <a:srgbClr val="f2c100"/>
      </a:accent4>
      <a:accent5>
        <a:srgbClr val="a65001"/>
      </a:accent5>
      <a:accent6>
        <a:srgbClr val="ba9585"/>
      </a:accent6>
      <a:hlink>
        <a:srgbClr val="00b0f0"/>
      </a:hlink>
      <a:folHlink>
        <a:srgbClr val="7f7f7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3528</TotalTime>
  <Application>LibreOffice/6.4.4.2$Windows_X86_64 LibreOffice_project/3d775be2011f3886db32dfd395a6a6d1ca2630ff</Application>
  <Words>1277</Words>
  <Paragraphs>225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2019-03-18T15:59:32Z</dcterms:created>
  <dc:creator>Jarek</dc:creator>
  <dc:description/>
  <dc:language>pl-PL</dc:language>
  <cp:lastModifiedBy>x</cp:lastModifiedBy>
  <dcterms:modified xsi:type="dcterms:W3CDTF">2020-09-06T19:46:05Z</dcterms:modified>
  <cp:revision>129</cp:revision>
  <dc:subject/>
  <dc:title>Uchwała Delimitacyjna dla Lublina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Pokaz na ekranie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27</vt:i4>
  </property>
</Properties>
</file>